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72"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7" name="مثلث متساوي الساقين 6"/>
          <p:cNvSpPr/>
          <p:nvPr/>
        </p:nvSpPr>
        <p:spPr>
          <a:xfrm rot="16200000">
            <a:off x="7554353" y="5254283"/>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عنوان 7"/>
          <p:cNvSpPr>
            <a:spLocks noGrp="1"/>
          </p:cNvSpPr>
          <p:nvPr>
            <p:ph type="ctrTitle"/>
          </p:nvPr>
        </p:nvSpPr>
        <p:spPr>
          <a:xfrm>
            <a:off x="540544" y="776288"/>
            <a:ext cx="8062912" cy="1470025"/>
          </a:xfrm>
        </p:spPr>
        <p:txBody>
          <a:bodyPr anchor="b">
            <a:normAutofit/>
          </a:bodyPr>
          <a:lstStyle>
            <a:lvl1pPr algn="r">
              <a:defRPr sz="4400"/>
            </a:lvl1pPr>
          </a:lstStyle>
          <a:p>
            <a:r>
              <a:rPr kumimoji="0" lang="ar-SA" smtClean="0"/>
              <a:t>انقر لتحرير نمط العنوان الرئيسي</a:t>
            </a:r>
            <a:endParaRPr kumimoji="0" lang="en-US"/>
          </a:p>
        </p:txBody>
      </p:sp>
      <p:sp>
        <p:nvSpPr>
          <p:cNvPr id="9" name="عنوان فرعي 8"/>
          <p:cNvSpPr>
            <a:spLocks noGrp="1"/>
          </p:cNvSpPr>
          <p:nvPr>
            <p:ph type="subTitle" idx="1"/>
          </p:nvPr>
        </p:nvSpPr>
        <p:spPr>
          <a:xfrm>
            <a:off x="540544" y="2250280"/>
            <a:ext cx="8062912" cy="1752600"/>
          </a:xfrm>
        </p:spPr>
        <p:txBody>
          <a:bodyPr/>
          <a:lstStyle>
            <a:lvl1pPr marL="0" marR="36576" indent="0" algn="r">
              <a:spcBef>
                <a:spcPts val="0"/>
              </a:spcBef>
              <a:buNone/>
              <a:defRPr>
                <a:ln>
                  <a:solidFill>
                    <a:schemeClr val="bg2"/>
                  </a:solidFill>
                </a:ln>
                <a:solidFill>
                  <a:schemeClr val="tx1">
                    <a:tint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ar-SA" smtClean="0"/>
              <a:t>انقر لتحرير نمط العنوان الثانوي الرئيسي</a:t>
            </a:r>
            <a:endParaRPr kumimoji="0" lang="en-US"/>
          </a:p>
        </p:txBody>
      </p:sp>
      <p:sp>
        <p:nvSpPr>
          <p:cNvPr id="28" name="عنصر نائب للتاريخ 27"/>
          <p:cNvSpPr>
            <a:spLocks noGrp="1"/>
          </p:cNvSpPr>
          <p:nvPr>
            <p:ph type="dt" sz="half" idx="10"/>
          </p:nvPr>
        </p:nvSpPr>
        <p:spPr>
          <a:xfrm>
            <a:off x="1371600" y="6012656"/>
            <a:ext cx="5791200" cy="365125"/>
          </a:xfrm>
        </p:spPr>
        <p:txBody>
          <a:bodyPr tIns="0" bIns="0" anchor="t"/>
          <a:lstStyle>
            <a:lvl1pPr algn="r">
              <a:defRPr sz="1000"/>
            </a:lvl1pPr>
          </a:lstStyle>
          <a:p>
            <a:fld id="{1B8ABB09-4A1D-463E-8065-109CC2B7EFAA}" type="datetimeFigureOut">
              <a:rPr lang="ar-SA" smtClean="0"/>
              <a:t>02/06/1446</a:t>
            </a:fld>
            <a:endParaRPr lang="ar-SA"/>
          </a:p>
        </p:txBody>
      </p:sp>
      <p:sp>
        <p:nvSpPr>
          <p:cNvPr id="17" name="عنصر نائب للتذييل 16"/>
          <p:cNvSpPr>
            <a:spLocks noGrp="1"/>
          </p:cNvSpPr>
          <p:nvPr>
            <p:ph type="ftr" sz="quarter" idx="11"/>
          </p:nvPr>
        </p:nvSpPr>
        <p:spPr>
          <a:xfrm>
            <a:off x="1371600" y="5650704"/>
            <a:ext cx="5791200" cy="365125"/>
          </a:xfrm>
        </p:spPr>
        <p:txBody>
          <a:bodyPr tIns="0" bIns="0" anchor="b"/>
          <a:lstStyle>
            <a:lvl1pPr algn="r">
              <a:defRPr sz="1100"/>
            </a:lvl1pPr>
          </a:lstStyle>
          <a:p>
            <a:endParaRPr lang="ar-SA"/>
          </a:p>
        </p:txBody>
      </p:sp>
      <p:sp>
        <p:nvSpPr>
          <p:cNvPr id="29" name="عنصر نائب لرقم الشريحة 28"/>
          <p:cNvSpPr>
            <a:spLocks noGrp="1"/>
          </p:cNvSpPr>
          <p:nvPr>
            <p:ph type="sldNum" sz="quarter" idx="12"/>
          </p:nvPr>
        </p:nvSpPr>
        <p:spPr>
          <a:xfrm>
            <a:off x="8392247" y="5752307"/>
            <a:ext cx="502920" cy="365125"/>
          </a:xfrm>
        </p:spPr>
        <p:txBody>
          <a:bodyPr anchor="ctr"/>
          <a:lstStyle>
            <a:lvl1pPr algn="ctr">
              <a:defRPr sz="1300">
                <a:solidFill>
                  <a:srgbClr val="FFFFFF"/>
                </a:solidFill>
              </a:defRPr>
            </a:lvl1p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67494"/>
            <a:ext cx="8229600" cy="1399032"/>
          </a:xfrm>
        </p:spPr>
        <p:txBody>
          <a:bodyPr/>
          <a:lstStyle/>
          <a:p>
            <a:r>
              <a:rPr kumimoji="0" lang="ar-SA" smtClean="0"/>
              <a:t>انقر لتحرير نمط العنوان الرئيسي</a:t>
            </a:r>
            <a:endParaRPr kumimoji="0" lang="en-US"/>
          </a:p>
        </p:txBody>
      </p:sp>
      <p:sp>
        <p:nvSpPr>
          <p:cNvPr id="3" name="عنصر نائب للمحتوى 2"/>
          <p:cNvSpPr>
            <a:spLocks noGrp="1"/>
          </p:cNvSpPr>
          <p:nvPr>
            <p:ph idx="1"/>
          </p:nvPr>
        </p:nvSpPr>
        <p:spPr>
          <a:xfrm>
            <a:off x="457200" y="1882808"/>
            <a:ext cx="8229600" cy="4572000"/>
          </a:xfrm>
        </p:spPr>
        <p:txBody>
          <a:body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a:xfrm>
            <a:off x="4791456" y="6480048"/>
            <a:ext cx="2133600" cy="301752"/>
          </a:xfrm>
        </p:spPr>
        <p:txBody>
          <a:bodyPr/>
          <a:lstStyle/>
          <a:p>
            <a:fld id="{1B8ABB09-4A1D-463E-8065-109CC2B7EFAA}" type="datetimeFigureOut">
              <a:rPr lang="ar-SA" smtClean="0"/>
              <a:t>02/06/1446</a:t>
            </a:fld>
            <a:endParaRPr lang="ar-SA"/>
          </a:p>
        </p:txBody>
      </p:sp>
      <p:sp>
        <p:nvSpPr>
          <p:cNvPr id="5" name="عنصر نائب للتذييل 4"/>
          <p:cNvSpPr>
            <a:spLocks noGrp="1"/>
          </p:cNvSpPr>
          <p:nvPr>
            <p:ph type="ftr" sz="quarter" idx="11"/>
          </p:nvPr>
        </p:nvSpPr>
        <p:spPr>
          <a:xfrm>
            <a:off x="457200" y="6480969"/>
            <a:ext cx="4260056" cy="300831"/>
          </a:xfrm>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عنوان المقطع">
    <p:bg>
      <p:bgRef idx="1002">
        <a:schemeClr val="bg1"/>
      </p:bgRef>
    </p:bg>
    <p:spTree>
      <p:nvGrpSpPr>
        <p:cNvPr id="1" name=""/>
        <p:cNvGrpSpPr/>
        <p:nvPr/>
      </p:nvGrpSpPr>
      <p:grpSpPr>
        <a:xfrm>
          <a:off x="0" y="0"/>
          <a:ext cx="0" cy="0"/>
          <a:chOff x="0" y="0"/>
          <a:chExt cx="0" cy="0"/>
        </a:xfrm>
      </p:grpSpPr>
      <p:sp>
        <p:nvSpPr>
          <p:cNvPr id="9" name="مثلث قائم الزاوية 8"/>
          <p:cNvSpPr/>
          <p:nvPr/>
        </p:nvSpPr>
        <p:spPr>
          <a:xfrm flipV="1">
            <a:off x="7034" y="7034"/>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marL="0" algn="ctr" defTabSz="914400" rtl="0" eaLnBrk="1" latinLnBrk="0" hangingPunct="1"/>
            <a:endParaRPr kumimoji="0" lang="en-US" sz="1800" kern="1200">
              <a:solidFill>
                <a:schemeClr val="lt1"/>
              </a:solidFill>
              <a:latin typeface="+mn-lt"/>
              <a:ea typeface="+mn-ea"/>
              <a:cs typeface="+mn-cs"/>
            </a:endParaRPr>
          </a:p>
        </p:txBody>
      </p:sp>
      <p:sp>
        <p:nvSpPr>
          <p:cNvPr id="8" name="مثلث متساوي الساقين 7"/>
          <p:cNvSpPr/>
          <p:nvPr/>
        </p:nvSpPr>
        <p:spPr>
          <a:xfrm rot="5400000" flipV="1">
            <a:off x="7554353" y="309490"/>
            <a:ext cx="1892949" cy="1294228"/>
          </a:xfrm>
          <a:prstGeom prst="triangle">
            <a:avLst>
              <a:gd name="adj" fmla="val 51323"/>
            </a:avLst>
          </a:prstGeom>
          <a:gradFill flip="none" rotWithShape="1">
            <a:gsLst>
              <a:gs pos="0">
                <a:schemeClr val="accent1">
                  <a:shade val="30000"/>
                  <a:satMod val="155000"/>
                  <a:alpha val="100000"/>
                </a:schemeClr>
              </a:gs>
              <a:gs pos="60000">
                <a:schemeClr val="accent1">
                  <a:satMod val="160000"/>
                  <a:alpha val="100000"/>
                </a:schemeClr>
              </a:gs>
              <a:gs pos="100000">
                <a:schemeClr val="accent1">
                  <a:tint val="70000"/>
                  <a:satMod val="200000"/>
                  <a:alpha val="100000"/>
                </a:schemeClr>
              </a:gs>
            </a:gsLst>
            <a:lin ang="155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4" name="عنصر نائب للتاريخ 3"/>
          <p:cNvSpPr>
            <a:spLocks noGrp="1"/>
          </p:cNvSpPr>
          <p:nvPr>
            <p:ph type="dt" sz="half" idx="10"/>
          </p:nvPr>
        </p:nvSpPr>
        <p:spPr>
          <a:xfrm>
            <a:off x="6955632" y="6477000"/>
            <a:ext cx="2133600" cy="304800"/>
          </a:xfrm>
        </p:spPr>
        <p:txBody>
          <a:bodyPr/>
          <a:lstStyle/>
          <a:p>
            <a:fld id="{1B8ABB09-4A1D-463E-8065-109CC2B7EFAA}" type="datetimeFigureOut">
              <a:rPr lang="ar-SA" smtClean="0"/>
              <a:t>02/06/1446</a:t>
            </a:fld>
            <a:endParaRPr lang="ar-SA"/>
          </a:p>
        </p:txBody>
      </p:sp>
      <p:sp>
        <p:nvSpPr>
          <p:cNvPr id="5" name="عنصر نائب للتذييل 4"/>
          <p:cNvSpPr>
            <a:spLocks noGrp="1"/>
          </p:cNvSpPr>
          <p:nvPr>
            <p:ph type="ftr" sz="quarter" idx="11"/>
          </p:nvPr>
        </p:nvSpPr>
        <p:spPr>
          <a:xfrm>
            <a:off x="2619376" y="6480969"/>
            <a:ext cx="4260056" cy="300831"/>
          </a:xfrm>
        </p:spPr>
        <p:txBody>
          <a:bodyPr/>
          <a:lstStyle/>
          <a:p>
            <a:endParaRPr lang="ar-SA"/>
          </a:p>
        </p:txBody>
      </p:sp>
      <p:sp>
        <p:nvSpPr>
          <p:cNvPr id="6" name="عنصر نائب لرقم الشريحة 5"/>
          <p:cNvSpPr>
            <a:spLocks noGrp="1"/>
          </p:cNvSpPr>
          <p:nvPr>
            <p:ph type="sldNum" sz="quarter" idx="12"/>
          </p:nvPr>
        </p:nvSpPr>
        <p:spPr>
          <a:xfrm>
            <a:off x="8451056" y="809624"/>
            <a:ext cx="502920" cy="300831"/>
          </a:xfrm>
        </p:spPr>
        <p:txBody>
          <a:bodyPr/>
          <a:lstStyle/>
          <a:p>
            <a:fld id="{0B34F065-1154-456A-91E3-76DE8E75E17B}" type="slidenum">
              <a:rPr lang="ar-SA" smtClean="0"/>
              <a:t>‹#›</a:t>
            </a:fld>
            <a:endParaRPr lang="ar-SA"/>
          </a:p>
        </p:txBody>
      </p:sp>
      <p:cxnSp>
        <p:nvCxnSpPr>
          <p:cNvPr id="11" name="رابط مستقيم 10"/>
          <p:cNvCxnSpPr/>
          <p:nvPr/>
        </p:nvCxnSpPr>
        <p:spPr>
          <a:xfrm rot="10800000">
            <a:off x="6468794" y="9381"/>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رابط مستقيم 9"/>
          <p:cNvCxnSpPr/>
          <p:nvPr/>
        </p:nvCxnSpPr>
        <p:spPr>
          <a:xfrm flipV="1">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 name="عنوان 1"/>
          <p:cNvSpPr>
            <a:spLocks noGrp="1"/>
          </p:cNvSpPr>
          <p:nvPr>
            <p:ph type="title"/>
          </p:nvPr>
        </p:nvSpPr>
        <p:spPr>
          <a:xfrm>
            <a:off x="381000" y="271464"/>
            <a:ext cx="7239000" cy="1362075"/>
          </a:xfrm>
        </p:spPr>
        <p:txBody>
          <a:bodyPr anchor="ctr"/>
          <a:lstStyle>
            <a:lvl1pPr marL="0" algn="l">
              <a:buNone/>
              <a:defRPr sz="3600" b="1" cap="none"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381000" y="1633536"/>
            <a:ext cx="3886200" cy="2286000"/>
          </a:xfrm>
        </p:spPr>
        <p:txBody>
          <a:bodyPr anchor="t"/>
          <a:lstStyle>
            <a:lvl1pPr marL="54864" indent="0" algn="l">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ar-SA" smtClean="0"/>
              <a:t>انقر لتحرير أنماط النص الرئيسي</a:t>
            </a:r>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marL="0" algn="l">
              <a:defRPr/>
            </a:lvl1pPr>
          </a:lstStyle>
          <a:p>
            <a:r>
              <a:rPr kumimoji="0" lang="ar-SA" smtClean="0"/>
              <a:t>انقر لتحرير نمط العنوان الرئيسي</a:t>
            </a:r>
            <a:endParaRPr kumimoji="0" lang="en-US"/>
          </a:p>
        </p:txBody>
      </p:sp>
      <p:sp>
        <p:nvSpPr>
          <p:cNvPr id="3" name="عنصر نائب للمحتوى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محتوى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4791456" y="6480969"/>
            <a:ext cx="2133600" cy="301752"/>
          </a:xfrm>
        </p:spPr>
        <p:txBody>
          <a:bodyPr/>
          <a:lstStyle/>
          <a:p>
            <a:fld id="{1B8ABB09-4A1D-463E-8065-109CC2B7EFAA}" type="datetimeFigureOut">
              <a:rPr lang="ar-SA" smtClean="0"/>
              <a:t>02/06/1446</a:t>
            </a:fld>
            <a:endParaRPr lang="ar-SA"/>
          </a:p>
        </p:txBody>
      </p:sp>
      <p:sp>
        <p:nvSpPr>
          <p:cNvPr id="6" name="عنصر نائب للتذييل 5"/>
          <p:cNvSpPr>
            <a:spLocks noGrp="1"/>
          </p:cNvSpPr>
          <p:nvPr>
            <p:ph type="ftr" sz="quarter" idx="11"/>
          </p:nvPr>
        </p:nvSpPr>
        <p:spPr>
          <a:xfrm>
            <a:off x="457200" y="6480969"/>
            <a:ext cx="4260056" cy="301752"/>
          </a:xfrm>
        </p:spPr>
        <p:txBody>
          <a:bodyPr/>
          <a:lstStyle/>
          <a:p>
            <a:endParaRPr lang="ar-SA"/>
          </a:p>
        </p:txBody>
      </p:sp>
      <p:sp>
        <p:nvSpPr>
          <p:cNvPr id="7" name="عنصر نائب لرقم الشريحة 6"/>
          <p:cNvSpPr>
            <a:spLocks noGrp="1"/>
          </p:cNvSpPr>
          <p:nvPr>
            <p:ph type="sldNum" sz="quarter" idx="12"/>
          </p:nvPr>
        </p:nvSpPr>
        <p:spPr>
          <a:xfrm>
            <a:off x="7589520" y="6480969"/>
            <a:ext cx="502920" cy="301752"/>
          </a:xfrm>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مقارن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4" name="عنصر نائب للنص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ar-SA" smtClean="0"/>
              <a:t>انقر لتحرير أنماط النص الرئيسي</a:t>
            </a:r>
          </a:p>
        </p:txBody>
      </p:sp>
      <p:sp>
        <p:nvSpPr>
          <p:cNvPr id="5" name="عنصر نائب للمحتوى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6" name="عنصر نائب للمحتوى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7" name="عنصر نائب للتاريخ 6"/>
          <p:cNvSpPr>
            <a:spLocks noGrp="1"/>
          </p:cNvSpPr>
          <p:nvPr>
            <p:ph type="dt" sz="half" idx="10"/>
          </p:nvPr>
        </p:nvSpPr>
        <p:spPr>
          <a:xfrm>
            <a:off x="4791456" y="6480969"/>
            <a:ext cx="2130552" cy="301752"/>
          </a:xfrm>
        </p:spPr>
        <p:txBody>
          <a:bodyPr/>
          <a:lstStyle/>
          <a:p>
            <a:fld id="{1B8ABB09-4A1D-463E-8065-109CC2B7EFAA}" type="datetimeFigureOut">
              <a:rPr lang="ar-SA" smtClean="0"/>
              <a:t>02/06/1446</a:t>
            </a:fld>
            <a:endParaRPr lang="ar-SA"/>
          </a:p>
        </p:txBody>
      </p:sp>
      <p:sp>
        <p:nvSpPr>
          <p:cNvPr id="8" name="عنصر نائب للتذييل 7"/>
          <p:cNvSpPr>
            <a:spLocks noGrp="1"/>
          </p:cNvSpPr>
          <p:nvPr>
            <p:ph type="ftr" sz="quarter" idx="11"/>
          </p:nvPr>
        </p:nvSpPr>
        <p:spPr>
          <a:xfrm>
            <a:off x="457200" y="6480969"/>
            <a:ext cx="4261104" cy="301752"/>
          </a:xfrm>
        </p:spPr>
        <p:txBody>
          <a:bodyPr/>
          <a:lstStyle/>
          <a:p>
            <a:endParaRPr lang="ar-SA"/>
          </a:p>
        </p:txBody>
      </p:sp>
      <p:sp>
        <p:nvSpPr>
          <p:cNvPr id="9" name="عنصر نائب لرقم الشريحة 8"/>
          <p:cNvSpPr>
            <a:spLocks noGrp="1"/>
          </p:cNvSpPr>
          <p:nvPr>
            <p:ph type="sldNum" sz="quarter" idx="12"/>
          </p:nvPr>
        </p:nvSpPr>
        <p:spPr>
          <a:xfrm>
            <a:off x="7589520" y="6483096"/>
            <a:ext cx="502920" cy="301752"/>
          </a:xfrm>
        </p:spPr>
        <p:txBody>
          <a:bodyPr/>
          <a:lstStyle>
            <a:lvl1pPr algn="ctr">
              <a:defRPr/>
            </a:lvl1p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b="0"/>
            </a:lvl1pPr>
          </a:lstStyle>
          <a:p>
            <a:r>
              <a:rPr kumimoji="0" lang="ar-SA" smtClean="0"/>
              <a:t>انقر لتحرير نمط العنوان الرئيسي</a:t>
            </a:r>
            <a:endParaRPr kumimoji="0" lang="en-US"/>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02/06/1446</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a:xfrm>
            <a:off x="4791456" y="6480969"/>
            <a:ext cx="2133600" cy="301752"/>
          </a:xfrm>
        </p:spPr>
        <p:txBody>
          <a:bodyPr/>
          <a:lstStyle/>
          <a:p>
            <a:fld id="{1B8ABB09-4A1D-463E-8065-109CC2B7EFAA}" type="datetimeFigureOut">
              <a:rPr lang="ar-SA" smtClean="0"/>
              <a:t>02/06/1446</a:t>
            </a:fld>
            <a:endParaRPr lang="ar-SA"/>
          </a:p>
        </p:txBody>
      </p:sp>
      <p:sp>
        <p:nvSpPr>
          <p:cNvPr id="3" name="عنصر نائب للتذييل 2"/>
          <p:cNvSpPr>
            <a:spLocks noGrp="1"/>
          </p:cNvSpPr>
          <p:nvPr>
            <p:ph type="ftr" sz="quarter" idx="11"/>
          </p:nvPr>
        </p:nvSpPr>
        <p:spPr>
          <a:xfrm>
            <a:off x="457200" y="6481890"/>
            <a:ext cx="4260056" cy="300831"/>
          </a:xfrm>
        </p:spPr>
        <p:txBody>
          <a:bodyPr/>
          <a:lstStyle/>
          <a:p>
            <a:endParaRPr lang="ar-SA"/>
          </a:p>
        </p:txBody>
      </p:sp>
      <p:sp>
        <p:nvSpPr>
          <p:cNvPr id="4" name="عنصر نائب لرقم الشريحة 3"/>
          <p:cNvSpPr>
            <a:spLocks noGrp="1"/>
          </p:cNvSpPr>
          <p:nvPr>
            <p:ph type="sldNum" sz="quarter" idx="12"/>
          </p:nvPr>
        </p:nvSpPr>
        <p:spPr>
          <a:xfrm>
            <a:off x="7589520" y="6480969"/>
            <a:ext cx="502920" cy="301752"/>
          </a:xfrm>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محتوى ذو تسمية توضيحية">
    <p:bg>
      <p:bgRef idx="1002">
        <a:schemeClr val="bg2"/>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kumimoji="0" lang="ar-SA" smtClean="0"/>
              <a:t>انقر لتحرير نمط العنوان الرئيسي</a:t>
            </a:r>
            <a:endParaRPr kumimoji="0" lang="en-US"/>
          </a:p>
        </p:txBody>
      </p:sp>
      <p:sp>
        <p:nvSpPr>
          <p:cNvPr id="3" name="عنصر نائب للنص 2"/>
          <p:cNvSpPr>
            <a:spLocks noGrp="1"/>
          </p:cNvSpPr>
          <p:nvPr>
            <p:ph type="body" idx="2"/>
          </p:nvPr>
        </p:nvSpPr>
        <p:spPr>
          <a:xfrm>
            <a:off x="1135856" y="367664"/>
            <a:ext cx="2438400" cy="5943600"/>
          </a:xfrm>
        </p:spPr>
        <p:txBody>
          <a:bodyPr anchor="t"/>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eaLnBrk="1" latinLnBrk="0" hangingPunct="1"/>
            <a:r>
              <a:rPr kumimoji="0" lang="ar-SA" smtClean="0"/>
              <a:t>انقر لتحرير أنماط النص الرئيسي</a:t>
            </a:r>
          </a:p>
        </p:txBody>
      </p:sp>
      <p:sp>
        <p:nvSpPr>
          <p:cNvPr id="4" name="عنصر نائب للمحتوى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5" name="عنصر نائب للتاريخ 4"/>
          <p:cNvSpPr>
            <a:spLocks noGrp="1"/>
          </p:cNvSpPr>
          <p:nvPr>
            <p:ph type="dt" sz="half" idx="10"/>
          </p:nvPr>
        </p:nvSpPr>
        <p:spPr>
          <a:xfrm>
            <a:off x="6278976" y="6556248"/>
            <a:ext cx="2133600" cy="301752"/>
          </a:xfrm>
        </p:spPr>
        <p:txBody>
          <a:bodyPr/>
          <a:lstStyle>
            <a:lvl1pPr>
              <a:defRPr sz="900"/>
            </a:lvl1pPr>
          </a:lstStyle>
          <a:p>
            <a:fld id="{1B8ABB09-4A1D-463E-8065-109CC2B7EFAA}" type="datetimeFigureOut">
              <a:rPr lang="ar-SA" smtClean="0"/>
              <a:t>02/06/1446</a:t>
            </a:fld>
            <a:endParaRPr lang="ar-SA"/>
          </a:p>
        </p:txBody>
      </p:sp>
      <p:sp>
        <p:nvSpPr>
          <p:cNvPr id="6" name="عنصر نائب للتذييل 5"/>
          <p:cNvSpPr>
            <a:spLocks noGrp="1"/>
          </p:cNvSpPr>
          <p:nvPr>
            <p:ph type="ftr" sz="quarter" idx="11"/>
          </p:nvPr>
        </p:nvSpPr>
        <p:spPr>
          <a:xfrm>
            <a:off x="1135856" y="6556248"/>
            <a:ext cx="5143120" cy="301752"/>
          </a:xfrm>
        </p:spPr>
        <p:txBody>
          <a:bodyPr/>
          <a:lstStyle>
            <a:lvl1pPr>
              <a:defRPr sz="900"/>
            </a:lvl1pPr>
          </a:lstStyle>
          <a:p>
            <a:endParaRPr lang="ar-SA"/>
          </a:p>
        </p:txBody>
      </p:sp>
      <p:sp>
        <p:nvSpPr>
          <p:cNvPr id="7" name="عنصر نائب لرقم الشريحة 6"/>
          <p:cNvSpPr>
            <a:spLocks noGrp="1"/>
          </p:cNvSpPr>
          <p:nvPr>
            <p:ph type="sldNum" sz="quarter" idx="12"/>
          </p:nvPr>
        </p:nvSpPr>
        <p:spPr>
          <a:xfrm>
            <a:off x="8410576" y="6556248"/>
            <a:ext cx="502920" cy="301752"/>
          </a:xfrm>
        </p:spPr>
        <p:txBody>
          <a:bodyPr/>
          <a:lstStyle>
            <a:lvl1pPr>
              <a:defRPr sz="900"/>
            </a:lvl1p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صورة ذو تسمية توضيحية">
    <p:bg>
      <p:bgRef idx="1002">
        <a:schemeClr val="bg1"/>
      </p:bgRef>
    </p:bg>
    <p:spTree>
      <p:nvGrpSpPr>
        <p:cNvPr id="1" name=""/>
        <p:cNvGrpSpPr/>
        <p:nvPr/>
      </p:nvGrpSpPr>
      <p:grpSpPr>
        <a:xfrm>
          <a:off x="0" y="0"/>
          <a:ext cx="0" cy="0"/>
          <a:chOff x="0" y="0"/>
          <a:chExt cx="0" cy="0"/>
        </a:xfrm>
      </p:grpSpPr>
      <p:sp>
        <p:nvSpPr>
          <p:cNvPr id="2" name="عنوان 1"/>
          <p:cNvSpPr>
            <a:spLocks noGrp="1"/>
          </p:cNvSpPr>
          <p:nvPr>
            <p:ph type="title"/>
          </p:nvPr>
        </p:nvSpPr>
        <p:spPr>
          <a:xfrm>
            <a:off x="219456" y="150896"/>
            <a:ext cx="914400" cy="6400800"/>
          </a:xfrm>
        </p:spPr>
        <p:txBody>
          <a:bodyPr vert="vert270" anchor="b"/>
          <a:lstStyle>
            <a:lvl1pPr marL="0" algn="l">
              <a:buNone/>
              <a:defRPr sz="3000" b="0" cap="all" baseline="0"/>
            </a:lvl1pPr>
          </a:lstStyle>
          <a:p>
            <a:r>
              <a:rPr kumimoji="0" lang="ar-SA" smtClean="0"/>
              <a:t>انقر لتحرير نمط العنوان الرئيسي</a:t>
            </a:r>
            <a:endParaRPr kumimoji="0" lang="en-US"/>
          </a:p>
        </p:txBody>
      </p:sp>
      <p:sp>
        <p:nvSpPr>
          <p:cNvPr id="3" name="عنصر نائب للصورة 2"/>
          <p:cNvSpPr>
            <a:spLocks noGrp="1"/>
          </p:cNvSpPr>
          <p:nvPr>
            <p:ph type="pic" idx="1"/>
          </p:nvPr>
        </p:nvSpPr>
        <p:spPr>
          <a:xfrm>
            <a:off x="1138237" y="373966"/>
            <a:ext cx="7333488" cy="5486400"/>
          </a:xfrm>
          <a:solidFill>
            <a:schemeClr val="bg2">
              <a:shade val="50000"/>
            </a:schemeClr>
          </a:solidFill>
        </p:spPr>
        <p:txBody>
          <a:bodyPr/>
          <a:lstStyle>
            <a:lvl1pPr marL="0" indent="0">
              <a:buNone/>
              <a:defRPr sz="3200"/>
            </a:lvl1pPr>
          </a:lstStyle>
          <a:p>
            <a:r>
              <a:rPr kumimoji="0" lang="ar-SA" smtClean="0"/>
              <a:t>انقر فوق الأيقونة لإضافة صورة</a:t>
            </a:r>
            <a:endParaRPr kumimoji="0" lang="en-US" dirty="0"/>
          </a:p>
        </p:txBody>
      </p:sp>
      <p:sp>
        <p:nvSpPr>
          <p:cNvPr id="4" name="عنصر نائب للنص 3"/>
          <p:cNvSpPr>
            <a:spLocks noGrp="1"/>
          </p:cNvSpPr>
          <p:nvPr>
            <p:ph type="body" sz="half" idx="2"/>
          </p:nvPr>
        </p:nvSpPr>
        <p:spPr>
          <a:xfrm>
            <a:off x="1143000" y="5867400"/>
            <a:ext cx="7333488" cy="685800"/>
          </a:xfrm>
          <a:solidFill>
            <a:schemeClr val="accent1">
              <a:alpha val="15000"/>
            </a:schemeClr>
          </a:solidFill>
          <a:ln>
            <a:solidFill>
              <a:schemeClr val="accent1"/>
            </a:solidFill>
            <a:miter lim="800000"/>
          </a:ln>
        </p:spPr>
        <p:txBody>
          <a:bodyPr/>
          <a:lstStyle>
            <a:lvl1pPr marL="0" indent="0">
              <a:spcBef>
                <a:spcPts val="0"/>
              </a:spcBef>
              <a:buNone/>
              <a:defRPr sz="1400"/>
            </a:lvl1pPr>
            <a:lvl2pPr>
              <a:defRPr sz="1200"/>
            </a:lvl2pPr>
            <a:lvl3pPr>
              <a:defRPr sz="1000"/>
            </a:lvl3pPr>
            <a:lvl4pPr>
              <a:defRPr sz="900"/>
            </a:lvl4pPr>
            <a:lvl5pPr>
              <a:defRPr sz="900"/>
            </a:lvl5pPr>
          </a:lstStyle>
          <a:p>
            <a:pPr lvl="0" eaLnBrk="1" latinLnBrk="0" hangingPunct="1"/>
            <a:r>
              <a:rPr kumimoji="0" lang="ar-SA" smtClean="0"/>
              <a:t>انقر لتحرير أنماط النص الرئيسي</a:t>
            </a:r>
          </a:p>
        </p:txBody>
      </p:sp>
      <p:sp>
        <p:nvSpPr>
          <p:cNvPr id="5" name="عنصر نائب للتاريخ 4"/>
          <p:cNvSpPr>
            <a:spLocks noGrp="1"/>
          </p:cNvSpPr>
          <p:nvPr>
            <p:ph type="dt" sz="half" idx="10"/>
          </p:nvPr>
        </p:nvSpPr>
        <p:spPr>
          <a:xfrm>
            <a:off x="6108192" y="6556248"/>
            <a:ext cx="2103120" cy="301752"/>
          </a:xfrm>
        </p:spPr>
        <p:txBody>
          <a:bodyPr/>
          <a:lstStyle>
            <a:lvl1pPr>
              <a:defRPr sz="900"/>
            </a:lvl1pPr>
          </a:lstStyle>
          <a:p>
            <a:fld id="{1B8ABB09-4A1D-463E-8065-109CC2B7EFAA}" type="datetimeFigureOut">
              <a:rPr lang="ar-SA" smtClean="0"/>
              <a:t>02/06/1446</a:t>
            </a:fld>
            <a:endParaRPr lang="ar-SA"/>
          </a:p>
        </p:txBody>
      </p:sp>
      <p:sp>
        <p:nvSpPr>
          <p:cNvPr id="6" name="عنصر نائب للتذييل 5"/>
          <p:cNvSpPr>
            <a:spLocks noGrp="1"/>
          </p:cNvSpPr>
          <p:nvPr>
            <p:ph type="ftr" sz="quarter" idx="11"/>
          </p:nvPr>
        </p:nvSpPr>
        <p:spPr>
          <a:xfrm>
            <a:off x="1170432" y="6557169"/>
            <a:ext cx="4948072" cy="301752"/>
          </a:xfrm>
        </p:spPr>
        <p:txBody>
          <a:bodyPr/>
          <a:lstStyle>
            <a:lvl1pPr>
              <a:defRPr sz="900"/>
            </a:lvl1pPr>
          </a:lstStyle>
          <a:p>
            <a:endParaRPr lang="ar-SA"/>
          </a:p>
        </p:txBody>
      </p:sp>
      <p:sp>
        <p:nvSpPr>
          <p:cNvPr id="7" name="عنصر نائب لرقم الشريحة 6"/>
          <p:cNvSpPr>
            <a:spLocks noGrp="1"/>
          </p:cNvSpPr>
          <p:nvPr>
            <p:ph type="sldNum" sz="quarter" idx="12"/>
          </p:nvPr>
        </p:nvSpPr>
        <p:spPr>
          <a:xfrm>
            <a:off x="8217192" y="6556248"/>
            <a:ext cx="365760" cy="301752"/>
          </a:xfrm>
        </p:spPr>
        <p:txBody>
          <a:bodyPr/>
          <a:lstStyle>
            <a:lvl1pPr algn="ctr">
              <a:defRPr sz="900"/>
            </a:lvl1pPr>
          </a:lstStyle>
          <a:p>
            <a:fld id="{0B34F065-1154-456A-91E3-76DE8E75E17B}" type="slidenum">
              <a:rPr lang="ar-SA" smtClean="0"/>
              <a:t>‹#›</a:t>
            </a:fld>
            <a:endParaRPr lang="ar-SA"/>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02/06/1446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781800" y="381000"/>
            <a:ext cx="1905000" cy="5486400"/>
          </a:xfrm>
        </p:spPr>
        <p:txBody>
          <a:bodyPr vert="eaVert"/>
          <a:lstStyle/>
          <a:p>
            <a:r>
              <a:rPr kumimoji="0" lang="ar-SA" smtClean="0"/>
              <a:t>انقر لتحرير نمط العنوان الرئيسي</a:t>
            </a:r>
            <a:endParaRPr kumimoji="0" lang="en-US"/>
          </a:p>
        </p:txBody>
      </p:sp>
      <p:sp>
        <p:nvSpPr>
          <p:cNvPr id="3" name="عنصر نائب للعنوان العمودي 2"/>
          <p:cNvSpPr>
            <a:spLocks noGrp="1"/>
          </p:cNvSpPr>
          <p:nvPr>
            <p:ph type="body" orient="vert" idx="1"/>
          </p:nvPr>
        </p:nvSpPr>
        <p:spPr>
          <a:xfrm>
            <a:off x="457200" y="381000"/>
            <a:ext cx="6248400" cy="5486400"/>
          </a:xfrm>
        </p:spPr>
        <p:txBody>
          <a:bodyPr vert="eaVert"/>
          <a:lstStyle/>
          <a:p>
            <a:pPr lvl="0" eaLnBrk="1" latinLnBrk="0" hangingPunct="1"/>
            <a:r>
              <a:rPr lang="ar-SA" smtClean="0"/>
              <a:t>انقر لتحرير أنماط النص الرئيسي</a:t>
            </a:r>
          </a:p>
          <a:p>
            <a:pPr lvl="1" eaLnBrk="1" latinLnBrk="0" hangingPunct="1"/>
            <a:r>
              <a:rPr lang="ar-SA" smtClean="0"/>
              <a:t>المستوى الثاني</a:t>
            </a:r>
          </a:p>
          <a:p>
            <a:pPr lvl="2" eaLnBrk="1" latinLnBrk="0" hangingPunct="1"/>
            <a:r>
              <a:rPr lang="ar-SA" smtClean="0"/>
              <a:t>المستوى الثالث</a:t>
            </a:r>
          </a:p>
          <a:p>
            <a:pPr lvl="3" eaLnBrk="1" latinLnBrk="0" hangingPunct="1"/>
            <a:r>
              <a:rPr lang="ar-SA" smtClean="0"/>
              <a:t>المستوى الرابع</a:t>
            </a:r>
          </a:p>
          <a:p>
            <a:pPr lvl="4" eaLnBrk="1" latinLnBrk="0" hangingPunct="1"/>
            <a:r>
              <a:rPr lang="ar-SA" smtClean="0"/>
              <a:t>المستوى الخامس</a:t>
            </a:r>
            <a:endParaRPr kumimoji="0" lang="en-US"/>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02/06/1446</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11" name="مثلث قائم الزاوية 10"/>
          <p:cNvSpPr/>
          <p:nvPr/>
        </p:nvSpPr>
        <p:spPr>
          <a:xfrm>
            <a:off x="7034" y="14068"/>
            <a:ext cx="9129932" cy="6836899"/>
          </a:xfrm>
          <a:prstGeom prst="rtTriangle">
            <a:avLst/>
          </a:prstGeom>
          <a:gradFill flip="none" rotWithShape="1">
            <a:gsLst>
              <a:gs pos="0">
                <a:schemeClr val="tx2">
                  <a:alpha val="10000"/>
                </a:schemeClr>
              </a:gs>
              <a:gs pos="70000">
                <a:schemeClr val="tx2">
                  <a:alpha val="8000"/>
                </a:schemeClr>
              </a:gs>
              <a:gs pos="100000">
                <a:schemeClr val="tx2">
                  <a:alpha val="1000"/>
                </a:schemeClr>
              </a:gs>
            </a:gsLst>
            <a:lin ang="8000000" scaled="1"/>
            <a:tileRect/>
          </a:gra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cxnSp>
        <p:nvCxnSpPr>
          <p:cNvPr id="8" name="رابط مستقيم 7"/>
          <p:cNvCxnSpPr/>
          <p:nvPr/>
        </p:nvCxnSpPr>
        <p:spPr>
          <a:xfrm>
            <a:off x="0" y="7034"/>
            <a:ext cx="9136966" cy="6843933"/>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رابط مستقيم 8"/>
          <p:cNvCxnSpPr/>
          <p:nvPr/>
        </p:nvCxnSpPr>
        <p:spPr>
          <a:xfrm rot="10800000" flipV="1">
            <a:off x="6468794" y="4948410"/>
            <a:ext cx="2672861" cy="1900210"/>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عنصر نائب للعنوان 21"/>
          <p:cNvSpPr>
            <a:spLocks noGrp="1"/>
          </p:cNvSpPr>
          <p:nvPr>
            <p:ph type="title"/>
          </p:nvPr>
        </p:nvSpPr>
        <p:spPr>
          <a:xfrm>
            <a:off x="457200" y="267494"/>
            <a:ext cx="8229600" cy="1399032"/>
          </a:xfrm>
          <a:prstGeom prst="rect">
            <a:avLst/>
          </a:prstGeom>
        </p:spPr>
        <p:txBody>
          <a:bodyPr vert="horz" anchor="ctr">
            <a:normAutofit/>
          </a:bodyPr>
          <a:lstStyle/>
          <a:p>
            <a:r>
              <a:rPr kumimoji="0" lang="ar-SA" smtClean="0"/>
              <a:t>انقر لتحرير نمط العنوان الرئيسي</a:t>
            </a:r>
            <a:endParaRPr kumimoji="0" lang="en-US"/>
          </a:p>
        </p:txBody>
      </p:sp>
      <p:sp>
        <p:nvSpPr>
          <p:cNvPr id="13" name="عنصر نائب للنص 12"/>
          <p:cNvSpPr>
            <a:spLocks noGrp="1"/>
          </p:cNvSpPr>
          <p:nvPr>
            <p:ph type="body" idx="1"/>
          </p:nvPr>
        </p:nvSpPr>
        <p:spPr>
          <a:xfrm>
            <a:off x="457200" y="1882808"/>
            <a:ext cx="8229600" cy="4572000"/>
          </a:xfrm>
          <a:prstGeom prst="rect">
            <a:avLst/>
          </a:prstGeom>
        </p:spPr>
        <p:txBody>
          <a:bodyPr vert="horz" anchor="t">
            <a:normAutofit/>
          </a:bodyPr>
          <a:lstStyle/>
          <a:p>
            <a:pPr lvl="0" eaLnBrk="1" latinLnBrk="0" hangingPunct="1"/>
            <a:r>
              <a:rPr kumimoji="0" lang="ar-SA" smtClean="0"/>
              <a:t>انقر لتحرير أنماط النص الرئيسي</a:t>
            </a:r>
          </a:p>
          <a:p>
            <a:pPr lvl="1" eaLnBrk="1" latinLnBrk="0" hangingPunct="1"/>
            <a:r>
              <a:rPr kumimoji="0" lang="ar-SA" smtClean="0"/>
              <a:t>المستوى الثاني</a:t>
            </a:r>
          </a:p>
          <a:p>
            <a:pPr lvl="2" eaLnBrk="1" latinLnBrk="0" hangingPunct="1"/>
            <a:r>
              <a:rPr kumimoji="0" lang="ar-SA" smtClean="0"/>
              <a:t>المستوى الثالث</a:t>
            </a:r>
          </a:p>
          <a:p>
            <a:pPr lvl="3" eaLnBrk="1" latinLnBrk="0" hangingPunct="1"/>
            <a:r>
              <a:rPr kumimoji="0" lang="ar-SA" smtClean="0"/>
              <a:t>المستوى الرابع</a:t>
            </a:r>
          </a:p>
          <a:p>
            <a:pPr lvl="4" eaLnBrk="1" latinLnBrk="0" hangingPunct="1"/>
            <a:r>
              <a:rPr kumimoji="0" lang="ar-SA" smtClean="0"/>
              <a:t>المستوى الخامس</a:t>
            </a:r>
            <a:endParaRPr kumimoji="0" lang="en-US"/>
          </a:p>
        </p:txBody>
      </p:sp>
      <p:sp>
        <p:nvSpPr>
          <p:cNvPr id="14" name="عنصر نائب للتاريخ 13"/>
          <p:cNvSpPr>
            <a:spLocks noGrp="1"/>
          </p:cNvSpPr>
          <p:nvPr>
            <p:ph type="dt" sz="half" idx="2"/>
          </p:nvPr>
        </p:nvSpPr>
        <p:spPr>
          <a:xfrm>
            <a:off x="4791456" y="6480969"/>
            <a:ext cx="2133600" cy="301752"/>
          </a:xfrm>
          <a:prstGeom prst="rect">
            <a:avLst/>
          </a:prstGeom>
        </p:spPr>
        <p:txBody>
          <a:bodyPr vert="horz" anchor="b"/>
          <a:lstStyle>
            <a:lvl1pPr algn="l" eaLnBrk="1" latinLnBrk="0" hangingPunct="1">
              <a:defRPr kumimoji="0" sz="1000" b="0">
                <a:solidFill>
                  <a:schemeClr val="tx1"/>
                </a:solidFill>
              </a:defRPr>
            </a:lvl1pPr>
          </a:lstStyle>
          <a:p>
            <a:fld id="{1B8ABB09-4A1D-463E-8065-109CC2B7EFAA}" type="datetimeFigureOut">
              <a:rPr lang="ar-SA" smtClean="0"/>
              <a:t>02/06/1446</a:t>
            </a:fld>
            <a:endParaRPr lang="ar-SA"/>
          </a:p>
        </p:txBody>
      </p:sp>
      <p:sp>
        <p:nvSpPr>
          <p:cNvPr id="3" name="عنصر نائب للتذييل 2"/>
          <p:cNvSpPr>
            <a:spLocks noGrp="1"/>
          </p:cNvSpPr>
          <p:nvPr>
            <p:ph type="ftr" sz="quarter" idx="3"/>
          </p:nvPr>
        </p:nvSpPr>
        <p:spPr>
          <a:xfrm>
            <a:off x="457200" y="6481890"/>
            <a:ext cx="4260056" cy="300831"/>
          </a:xfrm>
          <a:prstGeom prst="rect">
            <a:avLst/>
          </a:prstGeom>
        </p:spPr>
        <p:txBody>
          <a:bodyPr vert="horz" anchor="b"/>
          <a:lstStyle>
            <a:lvl1pPr algn="r" eaLnBrk="1" latinLnBrk="0" hangingPunct="1">
              <a:defRPr kumimoji="0" sz="1000">
                <a:solidFill>
                  <a:schemeClr val="tx1"/>
                </a:solidFill>
              </a:defRPr>
            </a:lvl1pPr>
          </a:lstStyle>
          <a:p>
            <a:endParaRPr lang="ar-SA"/>
          </a:p>
        </p:txBody>
      </p:sp>
      <p:sp>
        <p:nvSpPr>
          <p:cNvPr id="23" name="عنصر نائب لرقم الشريحة 22"/>
          <p:cNvSpPr>
            <a:spLocks noGrp="1"/>
          </p:cNvSpPr>
          <p:nvPr>
            <p:ph type="sldNum" sz="quarter" idx="4"/>
          </p:nvPr>
        </p:nvSpPr>
        <p:spPr>
          <a:xfrm>
            <a:off x="7589520" y="6480969"/>
            <a:ext cx="502920" cy="301752"/>
          </a:xfrm>
          <a:prstGeom prst="rect">
            <a:avLst/>
          </a:prstGeom>
        </p:spPr>
        <p:txBody>
          <a:bodyPr vert="horz" anchor="b"/>
          <a:lstStyle>
            <a:lvl1pPr algn="ctr" eaLnBrk="1" latinLnBrk="0" hangingPunct="1">
              <a:defRPr kumimoji="0" sz="1200">
                <a:solidFill>
                  <a:schemeClr val="tx1"/>
                </a:solidFill>
              </a:defRPr>
            </a:lvl1pPr>
          </a:lstStyle>
          <a:p>
            <a:fld id="{0B34F065-1154-456A-91E3-76DE8E75E17B}" type="slidenum">
              <a:rPr lang="ar-SA" smtClean="0"/>
              <a:t>‹#›</a:t>
            </a:fld>
            <a:endParaRPr lang="ar-SA"/>
          </a:p>
        </p:txBody>
      </p:sp>
    </p:spTree>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marL="484632" algn="l" rtl="1" eaLnBrk="1" latinLnBrk="0" hangingPunct="1">
        <a:spcBef>
          <a:spcPct val="0"/>
        </a:spcBef>
        <a:buNone/>
        <a:defRPr kumimoji="0" sz="4200" kern="1200">
          <a:ln w="6350">
            <a:solidFill>
              <a:schemeClr val="accent1">
                <a:shade val="43000"/>
              </a:schemeClr>
            </a:solidFill>
          </a:ln>
          <a:solidFill>
            <a:schemeClr val="accent1">
              <a:tint val="83000"/>
              <a:satMod val="150000"/>
            </a:schemeClr>
          </a:solidFill>
          <a:effectLst>
            <a:outerShdw blurRad="26000" dist="26000" dir="14500000" algn="tl" rotWithShape="0">
              <a:srgbClr val="000000">
                <a:alpha val="40000"/>
              </a:srgbClr>
            </a:outerShdw>
          </a:effectLst>
          <a:latin typeface="+mj-lt"/>
          <a:ea typeface="+mj-ea"/>
          <a:cs typeface="+mj-cs"/>
        </a:defRPr>
      </a:lvl1pPr>
    </p:titleStyle>
    <p:bodyStyle>
      <a:lvl1pPr marL="448056" indent="-384048" algn="r" rtl="1"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822960" indent="-285750" algn="r" rtl="1" eaLnBrk="1" latinLnBrk="0" hangingPunct="1">
        <a:spcBef>
          <a:spcPct val="20000"/>
        </a:spcBef>
        <a:buClr>
          <a:schemeClr val="accent1"/>
        </a:buClr>
        <a:buSzPct val="95000"/>
        <a:buFont typeface="Verdana"/>
        <a:buChar char="›"/>
        <a:defRPr kumimoji="0" sz="2600" kern="1200">
          <a:solidFill>
            <a:schemeClr val="tx1"/>
          </a:solidFill>
          <a:latin typeface="+mn-lt"/>
          <a:ea typeface="+mn-ea"/>
          <a:cs typeface="+mn-cs"/>
        </a:defRPr>
      </a:lvl2pPr>
      <a:lvl3pPr marL="1106424" indent="-228600" algn="r" rtl="1" eaLnBrk="1" latinLnBrk="0" hangingPunct="1">
        <a:spcBef>
          <a:spcPct val="20000"/>
        </a:spcBef>
        <a:buClr>
          <a:schemeClr val="accent1"/>
        </a:buClr>
        <a:buFont typeface="Wingdings 2"/>
        <a:buChar char=""/>
        <a:defRPr kumimoji="0" sz="2400" kern="1200">
          <a:solidFill>
            <a:schemeClr val="tx1"/>
          </a:solidFill>
          <a:latin typeface="+mn-lt"/>
          <a:ea typeface="+mn-ea"/>
          <a:cs typeface="+mn-cs"/>
        </a:defRPr>
      </a:lvl3pPr>
      <a:lvl4pPr marL="1371600" indent="-210312" algn="r" rtl="1" eaLnBrk="1" latinLnBrk="0" hangingPunct="1">
        <a:spcBef>
          <a:spcPct val="20000"/>
        </a:spcBef>
        <a:buClr>
          <a:schemeClr val="accent1"/>
        </a:buClr>
        <a:buFont typeface="Wingdings 2"/>
        <a:buChar char=""/>
        <a:defRPr kumimoji="0" sz="2000" kern="1200">
          <a:solidFill>
            <a:schemeClr val="tx1"/>
          </a:solidFill>
          <a:latin typeface="+mn-lt"/>
          <a:ea typeface="+mn-ea"/>
          <a:cs typeface="+mn-cs"/>
        </a:defRPr>
      </a:lvl4pPr>
      <a:lvl5pPr marL="1600200" indent="-210312" algn="r" rtl="1" eaLnBrk="1" latinLnBrk="0" hangingPunct="1">
        <a:spcBef>
          <a:spcPct val="20000"/>
        </a:spcBef>
        <a:buClr>
          <a:schemeClr val="accent1">
            <a:tint val="75000"/>
          </a:schemeClr>
        </a:buClr>
        <a:buFont typeface="Wingdings 2"/>
        <a:buChar char=""/>
        <a:defRPr kumimoji="0" sz="1900" kern="1200">
          <a:solidFill>
            <a:schemeClr val="tx1"/>
          </a:solidFill>
          <a:latin typeface="+mn-lt"/>
          <a:ea typeface="+mn-ea"/>
          <a:cs typeface="+mn-cs"/>
        </a:defRPr>
      </a:lvl5pPr>
      <a:lvl6pPr marL="1828800" indent="-210312" algn="r" rtl="1"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r" rtl="1"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dirty="0" smtClean="0">
                <a:solidFill>
                  <a:schemeClr val="accent4"/>
                </a:solidFill>
                <a:latin typeface="AngsanaUPC" pitchFamily="18" charset="-34"/>
                <a:cs typeface="Akhbar MT" pitchFamily="2" charset="-78"/>
              </a:rPr>
              <a:t>المحاضرة الثالثة</a:t>
            </a:r>
            <a:endParaRPr lang="ar-IQ" dirty="0">
              <a:solidFill>
                <a:schemeClr val="accent4"/>
              </a:solidFill>
              <a:latin typeface="AngsanaUPC" pitchFamily="18" charset="-34"/>
              <a:cs typeface="Akhbar MT" pitchFamily="2" charset="-78"/>
            </a:endParaRPr>
          </a:p>
        </p:txBody>
      </p:sp>
      <p:sp>
        <p:nvSpPr>
          <p:cNvPr id="3" name="عنوان فرعي 2"/>
          <p:cNvSpPr>
            <a:spLocks noGrp="1"/>
          </p:cNvSpPr>
          <p:nvPr>
            <p:ph type="subTitle" idx="1"/>
          </p:nvPr>
        </p:nvSpPr>
        <p:spPr/>
        <p:txBody>
          <a:bodyPr>
            <a:noAutofit/>
          </a:bodyPr>
          <a:lstStyle/>
          <a:p>
            <a:pPr algn="ctr"/>
            <a:r>
              <a:rPr lang="ar-IQ" sz="4000" dirty="0">
                <a:solidFill>
                  <a:schemeClr val="accent1">
                    <a:lumMod val="75000"/>
                  </a:schemeClr>
                </a:solidFill>
                <a:latin typeface="Arial" pitchFamily="34" charset="0"/>
                <a:cs typeface="Arial" pitchFamily="34" charset="0"/>
              </a:rPr>
              <a:t>الاستاذ الدكتورة </a:t>
            </a:r>
            <a:r>
              <a:rPr lang="ar-IQ" sz="4000" dirty="0" smtClean="0">
                <a:solidFill>
                  <a:schemeClr val="accent1">
                    <a:lumMod val="75000"/>
                  </a:schemeClr>
                </a:solidFill>
                <a:latin typeface="Arial" pitchFamily="34" charset="0"/>
                <a:cs typeface="Arial" pitchFamily="34" charset="0"/>
              </a:rPr>
              <a:t>سجى محمد</a:t>
            </a:r>
          </a:p>
          <a:p>
            <a:pPr algn="ctr"/>
            <a:r>
              <a:rPr lang="ar-IQ" sz="4000" dirty="0" smtClean="0">
                <a:solidFill>
                  <a:schemeClr val="accent1">
                    <a:lumMod val="75000"/>
                  </a:schemeClr>
                </a:solidFill>
                <a:latin typeface="Arial" pitchFamily="34" charset="0"/>
                <a:cs typeface="Arial" pitchFamily="34" charset="0"/>
              </a:rPr>
              <a:t>رئيس قسم القانون العام </a:t>
            </a:r>
          </a:p>
          <a:p>
            <a:pPr algn="ctr"/>
            <a:r>
              <a:rPr lang="ar-IQ" sz="4000" dirty="0" smtClean="0">
                <a:solidFill>
                  <a:schemeClr val="accent1">
                    <a:lumMod val="75000"/>
                  </a:schemeClr>
                </a:solidFill>
                <a:latin typeface="Arial" pitchFamily="34" charset="0"/>
                <a:cs typeface="Arial" pitchFamily="34" charset="0"/>
              </a:rPr>
              <a:t>كلية الحقوق / جامعة النهرين</a:t>
            </a:r>
            <a:endParaRPr lang="ar-IQ" sz="4000" dirty="0">
              <a:solidFill>
                <a:schemeClr val="accent1">
                  <a:lumMod val="75000"/>
                </a:schemeClr>
              </a:solidFill>
              <a:latin typeface="Arial" pitchFamily="34" charset="0"/>
              <a:cs typeface="Arial" pitchFamily="34" charset="0"/>
            </a:endParaRPr>
          </a:p>
        </p:txBody>
      </p:sp>
    </p:spTree>
    <p:extLst>
      <p:ext uri="{BB962C8B-B14F-4D97-AF65-F5344CB8AC3E}">
        <p14:creationId xmlns:p14="http://schemas.microsoft.com/office/powerpoint/2010/main" val="293006870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IQ" dirty="0" smtClean="0"/>
              <a:t>حقوق الموظف العام</a:t>
            </a:r>
            <a:endParaRPr lang="ar-IQ" dirty="0"/>
          </a:p>
        </p:txBody>
      </p:sp>
      <p:sp>
        <p:nvSpPr>
          <p:cNvPr id="3" name="عنصر نائب للمحتوى 2"/>
          <p:cNvSpPr>
            <a:spLocks noGrp="1"/>
          </p:cNvSpPr>
          <p:nvPr>
            <p:ph idx="1"/>
          </p:nvPr>
        </p:nvSpPr>
        <p:spPr/>
        <p:txBody>
          <a:bodyPr/>
          <a:lstStyle/>
          <a:p>
            <a:r>
              <a:rPr lang="ar-IQ" dirty="0" smtClean="0"/>
              <a:t>حقوق </a:t>
            </a:r>
            <a:r>
              <a:rPr lang="ar-IQ" dirty="0"/>
              <a:t>الموظف العام </a:t>
            </a:r>
            <a:r>
              <a:rPr lang="ar-IQ" dirty="0" smtClean="0"/>
              <a:t>بهدف </a:t>
            </a:r>
            <a:r>
              <a:rPr lang="ar-IQ" dirty="0"/>
              <a:t>توفٌر </a:t>
            </a:r>
            <a:r>
              <a:rPr lang="ar-IQ" dirty="0" smtClean="0"/>
              <a:t>الاطمئنان للموظف العام </a:t>
            </a:r>
            <a:r>
              <a:rPr lang="ar-IQ" dirty="0"/>
              <a:t>ولضمان </a:t>
            </a:r>
            <a:r>
              <a:rPr lang="ar-IQ" dirty="0" smtClean="0"/>
              <a:t>فاعلٌية الوظيفة </a:t>
            </a:r>
            <a:r>
              <a:rPr lang="ar-IQ" dirty="0"/>
              <a:t>العامة، </a:t>
            </a:r>
            <a:r>
              <a:rPr lang="ar-IQ" dirty="0" smtClean="0"/>
              <a:t>فقد </a:t>
            </a:r>
            <a:r>
              <a:rPr lang="ar-IQ" dirty="0"/>
              <a:t>حدد المشرع جملة من </a:t>
            </a:r>
            <a:r>
              <a:rPr lang="ar-IQ" dirty="0" smtClean="0"/>
              <a:t>الحقوق التي ٌيجب </a:t>
            </a:r>
            <a:r>
              <a:rPr lang="ar-IQ" dirty="0"/>
              <a:t>أن </a:t>
            </a:r>
            <a:r>
              <a:rPr lang="ar-IQ" dirty="0" smtClean="0"/>
              <a:t>ٌيتمتع </a:t>
            </a:r>
            <a:r>
              <a:rPr lang="ar-IQ" dirty="0"/>
              <a:t>بها </a:t>
            </a:r>
            <a:r>
              <a:rPr lang="ar-IQ" dirty="0" smtClean="0"/>
              <a:t>الموظف وهي:</a:t>
            </a:r>
            <a:endParaRPr lang="ar-IQ" dirty="0"/>
          </a:p>
        </p:txBody>
      </p:sp>
    </p:spTree>
    <p:extLst>
      <p:ext uri="{BB962C8B-B14F-4D97-AF65-F5344CB8AC3E}">
        <p14:creationId xmlns:p14="http://schemas.microsoft.com/office/powerpoint/2010/main" val="28176367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IQ" dirty="0" smtClean="0"/>
              <a:t>أولا: </a:t>
            </a:r>
            <a:r>
              <a:rPr lang="ar-IQ" dirty="0" smtClean="0"/>
              <a:t>الراتب </a:t>
            </a:r>
            <a:r>
              <a:rPr lang="ar-IQ" dirty="0"/>
              <a:t>والمخصصات</a:t>
            </a:r>
          </a:p>
        </p:txBody>
      </p:sp>
      <p:sp>
        <p:nvSpPr>
          <p:cNvPr id="3" name="عنصر نائب للمحتوى 2"/>
          <p:cNvSpPr>
            <a:spLocks noGrp="1"/>
          </p:cNvSpPr>
          <p:nvPr>
            <p:ph idx="1"/>
          </p:nvPr>
        </p:nvSpPr>
        <p:spPr/>
        <p:txBody>
          <a:bodyPr/>
          <a:lstStyle/>
          <a:p>
            <a:r>
              <a:rPr lang="ar-IQ" dirty="0" smtClean="0"/>
              <a:t>يقصد </a:t>
            </a:r>
            <a:r>
              <a:rPr lang="ar-IQ" dirty="0"/>
              <a:t>بالراتب</a:t>
            </a:r>
            <a:r>
              <a:rPr lang="ar-IQ" dirty="0" smtClean="0"/>
              <a:t>، المبلغ الذي ٌيتقاضاه الموظف شهرٌيا مقابل عمله فًي الخدمة العامة، </a:t>
            </a:r>
            <a:r>
              <a:rPr lang="ar-IQ" dirty="0" smtClean="0"/>
              <a:t>وٌيستحق الموظف </a:t>
            </a:r>
            <a:r>
              <a:rPr lang="ar-IQ" dirty="0"/>
              <a:t>الراتب الشهري </a:t>
            </a:r>
            <a:r>
              <a:rPr lang="ar-IQ" dirty="0" smtClean="0"/>
              <a:t>المقرر </a:t>
            </a:r>
            <a:r>
              <a:rPr lang="ar-IQ" dirty="0"/>
              <a:t>بموجب </a:t>
            </a:r>
            <a:r>
              <a:rPr lang="ar-IQ" dirty="0" smtClean="0"/>
              <a:t>القانون </a:t>
            </a:r>
            <a:r>
              <a:rPr lang="ar-IQ" dirty="0"/>
              <a:t>للدرجة </a:t>
            </a:r>
            <a:r>
              <a:rPr lang="ar-IQ" dirty="0" smtClean="0"/>
              <a:t>الوظٌيفٌة التًي ٌيشغلها</a:t>
            </a:r>
            <a:r>
              <a:rPr lang="ar-IQ" dirty="0"/>
              <a:t>، </a:t>
            </a:r>
            <a:r>
              <a:rPr lang="ar-IQ" dirty="0" smtClean="0"/>
              <a:t>وقد بٌينت الفقرة 1من </a:t>
            </a:r>
            <a:r>
              <a:rPr lang="ar-IQ" dirty="0"/>
              <a:t>المادة </a:t>
            </a:r>
            <a:r>
              <a:rPr lang="ar-IQ" dirty="0" smtClean="0"/>
              <a:t>16 من قانون </a:t>
            </a:r>
            <a:r>
              <a:rPr lang="ar-IQ" dirty="0"/>
              <a:t>الخدمة </a:t>
            </a:r>
            <a:r>
              <a:rPr lang="ar-IQ" dirty="0" smtClean="0"/>
              <a:t>المدنٌية أن الموظف ٌيستحق </a:t>
            </a:r>
            <a:r>
              <a:rPr lang="ar-IQ" dirty="0"/>
              <a:t>راتب </a:t>
            </a:r>
            <a:r>
              <a:rPr lang="ar-IQ" dirty="0" smtClean="0"/>
              <a:t>وظٌيفته </a:t>
            </a:r>
            <a:r>
              <a:rPr lang="ar-IQ" dirty="0"/>
              <a:t>عند </a:t>
            </a:r>
            <a:r>
              <a:rPr lang="ar-IQ" dirty="0" smtClean="0"/>
              <a:t>التعيين </a:t>
            </a:r>
            <a:r>
              <a:rPr lang="ar-IQ" dirty="0"/>
              <a:t>اعتبارا من </a:t>
            </a:r>
            <a:r>
              <a:rPr lang="ar-IQ" dirty="0" smtClean="0"/>
              <a:t>تارٌيخ </a:t>
            </a:r>
            <a:r>
              <a:rPr lang="ar-IQ" dirty="0"/>
              <a:t>مباشرته بالعمل.</a:t>
            </a:r>
          </a:p>
        </p:txBody>
      </p:sp>
    </p:spTree>
    <p:extLst>
      <p:ext uri="{BB962C8B-B14F-4D97-AF65-F5344CB8AC3E}">
        <p14:creationId xmlns:p14="http://schemas.microsoft.com/office/powerpoint/2010/main" val="35575128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IQ" dirty="0" smtClean="0"/>
              <a:t>المخصصات</a:t>
            </a:r>
            <a:endParaRPr lang="ar-IQ" dirty="0"/>
          </a:p>
        </p:txBody>
      </p:sp>
      <p:sp>
        <p:nvSpPr>
          <p:cNvPr id="3" name="عنصر نائب للمحتوى 2"/>
          <p:cNvSpPr>
            <a:spLocks noGrp="1"/>
          </p:cNvSpPr>
          <p:nvPr>
            <p:ph idx="1"/>
          </p:nvPr>
        </p:nvSpPr>
        <p:spPr/>
        <p:txBody>
          <a:bodyPr>
            <a:normAutofit fontScale="92500"/>
          </a:bodyPr>
          <a:lstStyle/>
          <a:p>
            <a:r>
              <a:rPr lang="ar-IQ" dirty="0"/>
              <a:t>أما المخصصات، </a:t>
            </a:r>
            <a:r>
              <a:rPr lang="ar-IQ" dirty="0" smtClean="0"/>
              <a:t>فهًي مبلغ او  </a:t>
            </a:r>
            <a:r>
              <a:rPr lang="ar-IQ" dirty="0"/>
              <a:t>مجموعة </a:t>
            </a:r>
            <a:r>
              <a:rPr lang="ar-IQ" dirty="0" smtClean="0"/>
              <a:t>مبالغ  يتقاضاها الموظف شهريا </a:t>
            </a:r>
            <a:r>
              <a:rPr lang="ar-IQ" dirty="0"/>
              <a:t>أو </a:t>
            </a:r>
            <a:r>
              <a:rPr lang="ar-IQ" dirty="0" smtClean="0"/>
              <a:t>فًي </a:t>
            </a:r>
            <a:r>
              <a:rPr lang="ar-IQ" dirty="0"/>
              <a:t>المدد </a:t>
            </a:r>
            <a:r>
              <a:rPr lang="ar-IQ" dirty="0" smtClean="0"/>
              <a:t>التًي ٌيحددها القانون</a:t>
            </a:r>
            <a:r>
              <a:rPr lang="ar-IQ" dirty="0"/>
              <a:t>، </a:t>
            </a:r>
            <a:r>
              <a:rPr lang="ar-IQ" dirty="0" smtClean="0"/>
              <a:t>وهًي </a:t>
            </a:r>
            <a:r>
              <a:rPr lang="ar-IQ" dirty="0"/>
              <a:t>اما </a:t>
            </a:r>
            <a:r>
              <a:rPr lang="ar-IQ" dirty="0" smtClean="0"/>
              <a:t>مبلغ مقطوع </a:t>
            </a:r>
            <a:r>
              <a:rPr lang="ar-IQ" dirty="0"/>
              <a:t>أو </a:t>
            </a:r>
            <a:r>
              <a:rPr lang="ar-IQ" dirty="0" smtClean="0"/>
              <a:t>مقدار </a:t>
            </a:r>
            <a:r>
              <a:rPr lang="ar-IQ" dirty="0"/>
              <a:t>نسبة </a:t>
            </a:r>
            <a:r>
              <a:rPr lang="ar-IQ" dirty="0" smtClean="0"/>
              <a:t>معينة </a:t>
            </a:r>
            <a:r>
              <a:rPr lang="ar-IQ" dirty="0"/>
              <a:t>من الراتب الشهري، </a:t>
            </a:r>
            <a:r>
              <a:rPr lang="ar-IQ" dirty="0" smtClean="0"/>
              <a:t>والغاٌية </a:t>
            </a:r>
            <a:r>
              <a:rPr lang="ar-IQ" dirty="0"/>
              <a:t>من منحها </a:t>
            </a:r>
            <a:r>
              <a:rPr lang="ar-IQ" dirty="0" smtClean="0"/>
              <a:t>تمكين الموظف من </a:t>
            </a:r>
            <a:r>
              <a:rPr lang="ar-IQ" dirty="0"/>
              <a:t>مواجهة </a:t>
            </a:r>
            <a:r>
              <a:rPr lang="ar-IQ" dirty="0" smtClean="0"/>
              <a:t>نفقات الحٌياة </a:t>
            </a:r>
            <a:r>
              <a:rPr lang="ar-IQ" dirty="0"/>
              <a:t>بما </a:t>
            </a:r>
            <a:r>
              <a:rPr lang="ar-IQ" dirty="0" smtClean="0"/>
              <a:t>ٌيكفل عيشه </a:t>
            </a:r>
            <a:r>
              <a:rPr lang="ar-IQ" dirty="0"/>
              <a:t>بمستوى </a:t>
            </a:r>
            <a:r>
              <a:rPr lang="ar-IQ" dirty="0" smtClean="0"/>
              <a:t>مقبول اجتماعيا</a:t>
            </a:r>
            <a:r>
              <a:rPr lang="ar-IQ" dirty="0"/>
              <a:t>، وتشمل كافة </a:t>
            </a:r>
            <a:r>
              <a:rPr lang="ar-IQ" dirty="0" smtClean="0"/>
              <a:t>المزايا المالٌية الملحقة </a:t>
            </a:r>
            <a:r>
              <a:rPr lang="ar-IQ" dirty="0"/>
              <a:t>بالراتب كالمخصصات </a:t>
            </a:r>
            <a:r>
              <a:rPr lang="ar-IQ" dirty="0" smtClean="0"/>
              <a:t>العائلٌية مخصصات </a:t>
            </a:r>
            <a:r>
              <a:rPr lang="ar-IQ" dirty="0"/>
              <a:t>الزوجة </a:t>
            </a:r>
            <a:r>
              <a:rPr lang="ar-IQ" dirty="0" smtClean="0"/>
              <a:t>والاولاد، </a:t>
            </a:r>
            <a:r>
              <a:rPr lang="ar-IQ" dirty="0"/>
              <a:t>ومخصصات السفر </a:t>
            </a:r>
            <a:r>
              <a:rPr lang="ar-IQ" dirty="0" smtClean="0"/>
              <a:t>والايفاد</a:t>
            </a:r>
            <a:r>
              <a:rPr lang="ar-IQ" dirty="0"/>
              <a:t>، وأجور </a:t>
            </a:r>
            <a:r>
              <a:rPr lang="ar-IQ" dirty="0" smtClean="0"/>
              <a:t>الاعمال الاضافية</a:t>
            </a:r>
            <a:r>
              <a:rPr lang="ar-IQ" dirty="0"/>
              <a:t>، ومخصصات التفرغ </a:t>
            </a:r>
            <a:r>
              <a:rPr lang="ar-IQ" dirty="0" smtClean="0"/>
              <a:t>العلمي (الفصل التاسع من القانون)</a:t>
            </a:r>
            <a:endParaRPr lang="ar-IQ" dirty="0"/>
          </a:p>
        </p:txBody>
      </p:sp>
    </p:spTree>
    <p:extLst>
      <p:ext uri="{BB962C8B-B14F-4D97-AF65-F5344CB8AC3E}">
        <p14:creationId xmlns:p14="http://schemas.microsoft.com/office/powerpoint/2010/main" val="1830867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IQ" dirty="0"/>
              <a:t>ثانيا: </a:t>
            </a:r>
            <a:r>
              <a:rPr lang="ar-IQ" dirty="0" smtClean="0"/>
              <a:t>العلاوات </a:t>
            </a:r>
            <a:r>
              <a:rPr lang="ar-IQ" dirty="0"/>
              <a:t>السنوية والترفيع</a:t>
            </a:r>
          </a:p>
        </p:txBody>
      </p:sp>
      <p:sp>
        <p:nvSpPr>
          <p:cNvPr id="3" name="عنصر نائب للمحتوى 2"/>
          <p:cNvSpPr>
            <a:spLocks noGrp="1"/>
          </p:cNvSpPr>
          <p:nvPr>
            <p:ph idx="1"/>
          </p:nvPr>
        </p:nvSpPr>
        <p:spPr/>
        <p:txBody>
          <a:bodyPr>
            <a:normAutofit lnSpcReduction="10000"/>
          </a:bodyPr>
          <a:lstStyle/>
          <a:p>
            <a:r>
              <a:rPr lang="ar-IQ" dirty="0" smtClean="0"/>
              <a:t>العلاوة السنوٌية هًي زٌيادة </a:t>
            </a:r>
            <a:r>
              <a:rPr lang="ar-IQ" dirty="0"/>
              <a:t>محددة </a:t>
            </a:r>
            <a:r>
              <a:rPr lang="ar-IQ" dirty="0" smtClean="0"/>
              <a:t>تضاف </a:t>
            </a:r>
            <a:r>
              <a:rPr lang="ar-IQ" dirty="0"/>
              <a:t>إلى الراتب الشهري </a:t>
            </a:r>
            <a:r>
              <a:rPr lang="ar-IQ" dirty="0" smtClean="0"/>
              <a:t>للموظف بصفة اعتٌيادٌية </a:t>
            </a:r>
            <a:r>
              <a:rPr lang="ar-IQ" dirty="0"/>
              <a:t>اعتبارا من أول الشهر </a:t>
            </a:r>
            <a:r>
              <a:rPr lang="ar-IQ" dirty="0" smtClean="0"/>
              <a:t>التالًي لانقضاء </a:t>
            </a:r>
            <a:r>
              <a:rPr lang="ar-IQ" dirty="0"/>
              <a:t>سنة من </a:t>
            </a:r>
            <a:r>
              <a:rPr lang="ar-IQ" dirty="0" smtClean="0"/>
              <a:t>تارٌيخ التعيين </a:t>
            </a:r>
            <a:r>
              <a:rPr lang="ar-IQ" dirty="0"/>
              <a:t>أو منح </a:t>
            </a:r>
            <a:r>
              <a:rPr lang="ar-IQ" dirty="0" smtClean="0"/>
              <a:t>العلاوة السنوٌية السابقة </a:t>
            </a:r>
            <a:r>
              <a:rPr lang="ar-IQ" dirty="0"/>
              <a:t>أما </a:t>
            </a:r>
            <a:r>
              <a:rPr lang="ar-IQ" dirty="0" smtClean="0"/>
              <a:t>الترفٌيع </a:t>
            </a:r>
            <a:r>
              <a:rPr lang="ar-IQ" dirty="0"/>
              <a:t>فهو </a:t>
            </a:r>
            <a:r>
              <a:rPr lang="ar-IQ" dirty="0" smtClean="0"/>
              <a:t>نقل الموظف </a:t>
            </a:r>
            <a:r>
              <a:rPr lang="ar-IQ" dirty="0"/>
              <a:t>من درجة </a:t>
            </a:r>
            <a:r>
              <a:rPr lang="ar-IQ" dirty="0" smtClean="0"/>
              <a:t>وظٌيفية </a:t>
            </a:r>
            <a:r>
              <a:rPr lang="ar-IQ" dirty="0"/>
              <a:t>إلى درجة أعلى منها </a:t>
            </a:r>
            <a:r>
              <a:rPr lang="ar-IQ" dirty="0" smtClean="0"/>
              <a:t>ويترتب </a:t>
            </a:r>
            <a:r>
              <a:rPr lang="ar-IQ" dirty="0"/>
              <a:t>على </a:t>
            </a:r>
            <a:r>
              <a:rPr lang="ar-IQ" dirty="0" smtClean="0"/>
              <a:t>ذلك زيادة </a:t>
            </a:r>
            <a:r>
              <a:rPr lang="ar-IQ" dirty="0"/>
              <a:t>راتبه، </a:t>
            </a:r>
            <a:r>
              <a:rPr lang="ar-IQ" dirty="0" smtClean="0"/>
              <a:t>وٌيشترط للترفٌيع </a:t>
            </a:r>
            <a:r>
              <a:rPr lang="ar-IQ" dirty="0"/>
              <a:t>وجود درجة </a:t>
            </a:r>
            <a:r>
              <a:rPr lang="ar-IQ" dirty="0" smtClean="0"/>
              <a:t>وظيفيٌة شاغرة فًي الملاك، </a:t>
            </a:r>
            <a:r>
              <a:rPr lang="ar-IQ" dirty="0"/>
              <a:t>وإكمال المدة </a:t>
            </a:r>
            <a:r>
              <a:rPr lang="ar-IQ" dirty="0" smtClean="0"/>
              <a:t>القانونية للترفيع</a:t>
            </a:r>
            <a:r>
              <a:rPr lang="ar-IQ" dirty="0"/>
              <a:t>، وثبوت </a:t>
            </a:r>
            <a:r>
              <a:rPr lang="ar-IQ" dirty="0" smtClean="0"/>
              <a:t>مقدرة الموظف </a:t>
            </a:r>
            <a:r>
              <a:rPr lang="ar-IQ" dirty="0"/>
              <a:t>على </a:t>
            </a:r>
            <a:r>
              <a:rPr lang="ar-IQ" dirty="0" smtClean="0"/>
              <a:t>إشغال الوظيفة، (الترفيع ورد في الفصل الرابع من القانون)</a:t>
            </a:r>
            <a:endParaRPr lang="ar-IQ" dirty="0"/>
          </a:p>
        </p:txBody>
      </p:sp>
    </p:spTree>
    <p:extLst>
      <p:ext uri="{BB962C8B-B14F-4D97-AF65-F5344CB8AC3E}">
        <p14:creationId xmlns:p14="http://schemas.microsoft.com/office/powerpoint/2010/main" val="21516951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IQ" dirty="0"/>
              <a:t>ثالثا: </a:t>
            </a:r>
            <a:r>
              <a:rPr lang="ar-IQ" dirty="0" smtClean="0"/>
              <a:t>الترقية الوظيفية</a:t>
            </a:r>
            <a:endParaRPr lang="ar-IQ" dirty="0"/>
          </a:p>
        </p:txBody>
      </p:sp>
      <p:sp>
        <p:nvSpPr>
          <p:cNvPr id="3" name="عنصر نائب للمحتوى 2"/>
          <p:cNvSpPr>
            <a:spLocks noGrp="1"/>
          </p:cNvSpPr>
          <p:nvPr>
            <p:ph idx="1"/>
          </p:nvPr>
        </p:nvSpPr>
        <p:spPr/>
        <p:txBody>
          <a:bodyPr>
            <a:normAutofit fontScale="92500" lnSpcReduction="10000"/>
          </a:bodyPr>
          <a:lstStyle/>
          <a:p>
            <a:r>
              <a:rPr lang="ar-IQ" dirty="0" smtClean="0"/>
              <a:t>الترقية تعنًي استحقاق وظيفة </a:t>
            </a:r>
            <a:r>
              <a:rPr lang="ar-IQ" dirty="0"/>
              <a:t>أعلى من </a:t>
            </a:r>
            <a:r>
              <a:rPr lang="ar-IQ" dirty="0" smtClean="0"/>
              <a:t>الوظيفة التًي ٌشغلها الموظف فًي </a:t>
            </a:r>
            <a:r>
              <a:rPr lang="ar-IQ" dirty="0"/>
              <a:t>السلم </a:t>
            </a:r>
            <a:r>
              <a:rPr lang="ar-IQ" dirty="0" smtClean="0"/>
              <a:t>الاداري</a:t>
            </a:r>
            <a:r>
              <a:rPr lang="ar-IQ" dirty="0"/>
              <a:t>، وتكون ذات </a:t>
            </a:r>
            <a:r>
              <a:rPr lang="ar-IQ" dirty="0" smtClean="0"/>
              <a:t>مسؤوليات وصلاحيات </a:t>
            </a:r>
            <a:r>
              <a:rPr lang="ar-IQ" dirty="0"/>
              <a:t>أكثر من </a:t>
            </a:r>
            <a:r>
              <a:rPr lang="ar-IQ" dirty="0" smtClean="0"/>
              <a:t>التي </a:t>
            </a:r>
            <a:r>
              <a:rPr lang="ar-IQ" dirty="0"/>
              <a:t>كان </a:t>
            </a:r>
            <a:r>
              <a:rPr lang="ar-IQ" dirty="0" smtClean="0"/>
              <a:t>مكلف بها في الوظيفة السابقة وينبغي أن يكون اختيار الموظف الجيد للترقية الوظيفية من خلال </a:t>
            </a:r>
            <a:r>
              <a:rPr lang="ar-IQ" dirty="0"/>
              <a:t>نظام </a:t>
            </a:r>
            <a:r>
              <a:rPr lang="ar-IQ" dirty="0" smtClean="0"/>
              <a:t>للترقية  يقوم على </a:t>
            </a:r>
            <a:r>
              <a:rPr lang="ar-IQ" dirty="0"/>
              <a:t>أسس </a:t>
            </a:r>
            <a:r>
              <a:rPr lang="ar-IQ" dirty="0" smtClean="0"/>
              <a:t>موضوعية </a:t>
            </a:r>
            <a:r>
              <a:rPr lang="ar-IQ" dirty="0"/>
              <a:t>عادلة </a:t>
            </a:r>
            <a:r>
              <a:rPr lang="ar-IQ" dirty="0" smtClean="0"/>
              <a:t>ٌيطمئن إلٌيها </a:t>
            </a:r>
            <a:r>
              <a:rPr lang="ar-IQ" dirty="0"/>
              <a:t>العاملون </a:t>
            </a:r>
            <a:r>
              <a:rPr lang="ar-IQ" dirty="0" smtClean="0"/>
              <a:t>فًي </a:t>
            </a:r>
            <a:r>
              <a:rPr lang="ar-IQ" dirty="0"/>
              <a:t>الدولة من </a:t>
            </a:r>
            <a:r>
              <a:rPr lang="ar-IQ" dirty="0" smtClean="0"/>
              <a:t>الموظفين</a:t>
            </a:r>
            <a:r>
              <a:rPr lang="ar-IQ" dirty="0"/>
              <a:t>، </a:t>
            </a:r>
            <a:r>
              <a:rPr lang="ar-IQ" dirty="0" err="1" smtClean="0"/>
              <a:t>ويرسي</a:t>
            </a:r>
            <a:r>
              <a:rPr lang="ar-IQ" dirty="0" smtClean="0"/>
              <a:t> القواعد </a:t>
            </a:r>
            <a:r>
              <a:rPr lang="ar-IQ" dirty="0"/>
              <a:t>لفكرة </a:t>
            </a:r>
            <a:r>
              <a:rPr lang="ar-IQ" dirty="0" smtClean="0"/>
              <a:t>الحماية </a:t>
            </a:r>
            <a:r>
              <a:rPr lang="ar-IQ" dirty="0"/>
              <a:t>والضمان </a:t>
            </a:r>
            <a:r>
              <a:rPr lang="ar-IQ" dirty="0" smtClean="0"/>
              <a:t>في المسلك الوظيفي </a:t>
            </a:r>
            <a:r>
              <a:rPr lang="ar-IQ" dirty="0"/>
              <a:t>لهم، وبذلن </a:t>
            </a:r>
            <a:r>
              <a:rPr lang="ar-IQ" dirty="0" smtClean="0"/>
              <a:t>يرفع </a:t>
            </a:r>
            <a:r>
              <a:rPr lang="ar-IQ" dirty="0"/>
              <a:t>من كفاءة الجهاز </a:t>
            </a:r>
            <a:r>
              <a:rPr lang="ar-IQ" dirty="0" smtClean="0"/>
              <a:t>الاداري ويساعد </a:t>
            </a:r>
            <a:r>
              <a:rPr lang="ar-IQ" dirty="0"/>
              <a:t>على </a:t>
            </a:r>
            <a:r>
              <a:rPr lang="ar-IQ" dirty="0" smtClean="0"/>
              <a:t>الاستمرار والطمأنينة في المسلك الوظيفي ويعمل </a:t>
            </a:r>
            <a:r>
              <a:rPr lang="ar-IQ" dirty="0"/>
              <a:t>على إعداد </a:t>
            </a:r>
            <a:r>
              <a:rPr lang="ar-IQ" dirty="0" smtClean="0"/>
              <a:t>القادة الاداريين</a:t>
            </a:r>
            <a:r>
              <a:rPr lang="ar-IQ" dirty="0"/>
              <a:t>. </a:t>
            </a:r>
          </a:p>
        </p:txBody>
      </p:sp>
    </p:spTree>
    <p:extLst>
      <p:ext uri="{BB962C8B-B14F-4D97-AF65-F5344CB8AC3E}">
        <p14:creationId xmlns:p14="http://schemas.microsoft.com/office/powerpoint/2010/main" val="2761098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IQ" dirty="0" smtClean="0"/>
              <a:t>رابعا: الاجازات</a:t>
            </a:r>
            <a:endParaRPr lang="ar-IQ" dirty="0"/>
          </a:p>
        </p:txBody>
      </p:sp>
      <p:sp>
        <p:nvSpPr>
          <p:cNvPr id="3" name="عنصر نائب للمحتوى 2"/>
          <p:cNvSpPr>
            <a:spLocks noGrp="1"/>
          </p:cNvSpPr>
          <p:nvPr>
            <p:ph idx="1"/>
          </p:nvPr>
        </p:nvSpPr>
        <p:spPr/>
        <p:txBody>
          <a:bodyPr/>
          <a:lstStyle/>
          <a:p>
            <a:r>
              <a:rPr lang="ar-IQ" dirty="0" smtClean="0"/>
              <a:t>الإجازة حق للموظف ليستريح </a:t>
            </a:r>
            <a:r>
              <a:rPr lang="ar-IQ" dirty="0"/>
              <a:t>من عناء العمل </a:t>
            </a:r>
            <a:r>
              <a:rPr lang="ar-IQ" dirty="0" smtClean="0"/>
              <a:t>ويجدد </a:t>
            </a:r>
            <a:r>
              <a:rPr lang="ar-IQ" dirty="0"/>
              <a:t>نشاطه، كما أن ظروفه </a:t>
            </a:r>
            <a:r>
              <a:rPr lang="ar-IQ" dirty="0" smtClean="0"/>
              <a:t>الصحية والاجتماعية قد </a:t>
            </a:r>
            <a:r>
              <a:rPr lang="ar-IQ" dirty="0"/>
              <a:t>تضطره لطلب </a:t>
            </a:r>
            <a:r>
              <a:rPr lang="ar-IQ" dirty="0" smtClean="0"/>
              <a:t>الاجازة</a:t>
            </a:r>
            <a:r>
              <a:rPr lang="ar-IQ" dirty="0"/>
              <a:t>، </a:t>
            </a:r>
            <a:r>
              <a:rPr lang="ar-IQ" dirty="0" smtClean="0"/>
              <a:t>وبين </a:t>
            </a:r>
            <a:r>
              <a:rPr lang="ar-IQ" dirty="0"/>
              <a:t>الفصل الثامن من </a:t>
            </a:r>
            <a:r>
              <a:rPr lang="ar-IQ" dirty="0" smtClean="0"/>
              <a:t>قانون </a:t>
            </a:r>
            <a:r>
              <a:rPr lang="ar-IQ" dirty="0"/>
              <a:t>الخدمة </a:t>
            </a:r>
            <a:r>
              <a:rPr lang="ar-IQ" dirty="0" smtClean="0"/>
              <a:t>المدنية المعدل أنواع الاجازات التي يستحقها الموظف ومددها وهي: </a:t>
            </a:r>
            <a:endParaRPr lang="ar-IQ" dirty="0"/>
          </a:p>
        </p:txBody>
      </p:sp>
    </p:spTree>
    <p:extLst>
      <p:ext uri="{BB962C8B-B14F-4D97-AF65-F5344CB8AC3E}">
        <p14:creationId xmlns:p14="http://schemas.microsoft.com/office/powerpoint/2010/main" val="32049430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IQ" dirty="0" smtClean="0"/>
              <a:t>1- الاجازة الاعتيادية</a:t>
            </a:r>
            <a:endParaRPr lang="ar-IQ" dirty="0"/>
          </a:p>
        </p:txBody>
      </p:sp>
      <p:sp>
        <p:nvSpPr>
          <p:cNvPr id="3" name="عنصر نائب للمحتوى 2"/>
          <p:cNvSpPr>
            <a:spLocks noGrp="1"/>
          </p:cNvSpPr>
          <p:nvPr>
            <p:ph idx="1"/>
          </p:nvPr>
        </p:nvSpPr>
        <p:spPr/>
        <p:txBody>
          <a:bodyPr/>
          <a:lstStyle/>
          <a:p>
            <a:r>
              <a:rPr lang="ar-IQ" dirty="0" smtClean="0"/>
              <a:t>يستحق الموظف </a:t>
            </a:r>
            <a:r>
              <a:rPr lang="ar-IQ" dirty="0"/>
              <a:t>إجازة </a:t>
            </a:r>
            <a:r>
              <a:rPr lang="ar-IQ" dirty="0" smtClean="0"/>
              <a:t>اعتيادية </a:t>
            </a:r>
            <a:r>
              <a:rPr lang="ar-IQ" dirty="0"/>
              <a:t>براتب تام بمعدل </a:t>
            </a:r>
            <a:r>
              <a:rPr lang="ar-IQ" dirty="0" smtClean="0"/>
              <a:t>ٌيوم </a:t>
            </a:r>
            <a:r>
              <a:rPr lang="ar-IQ" dirty="0"/>
              <a:t>واحد من كل عشرة </a:t>
            </a:r>
            <a:r>
              <a:rPr lang="ar-IQ" dirty="0" smtClean="0"/>
              <a:t>أيام </a:t>
            </a:r>
            <a:r>
              <a:rPr lang="ar-IQ" dirty="0"/>
              <a:t>من مدة خدمته، </a:t>
            </a:r>
            <a:r>
              <a:rPr lang="ar-IQ" dirty="0" smtClean="0"/>
              <a:t>ويجوز </a:t>
            </a:r>
            <a:r>
              <a:rPr lang="ar-IQ" dirty="0"/>
              <a:t>أن تتراكم </a:t>
            </a:r>
            <a:r>
              <a:rPr lang="ar-IQ" dirty="0" smtClean="0"/>
              <a:t>الاجازات </a:t>
            </a:r>
            <a:r>
              <a:rPr lang="ar-IQ" dirty="0"/>
              <a:t>لمدة </a:t>
            </a:r>
            <a:r>
              <a:rPr lang="ar-IQ" dirty="0" smtClean="0"/>
              <a:t>ٌ180 يومأ (م 43 من القانون)</a:t>
            </a:r>
            <a:endParaRPr lang="ar-IQ" dirty="0"/>
          </a:p>
        </p:txBody>
      </p:sp>
    </p:spTree>
    <p:extLst>
      <p:ext uri="{BB962C8B-B14F-4D97-AF65-F5344CB8AC3E}">
        <p14:creationId xmlns:p14="http://schemas.microsoft.com/office/powerpoint/2010/main" val="17054452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IQ" dirty="0" smtClean="0"/>
              <a:t>2- اجازة الحمل والوضع</a:t>
            </a:r>
            <a:endParaRPr lang="ar-IQ" dirty="0"/>
          </a:p>
        </p:txBody>
      </p:sp>
      <p:sp>
        <p:nvSpPr>
          <p:cNvPr id="3" name="عنصر نائب للمحتوى 2"/>
          <p:cNvSpPr>
            <a:spLocks noGrp="1"/>
          </p:cNvSpPr>
          <p:nvPr>
            <p:ph idx="1"/>
          </p:nvPr>
        </p:nvSpPr>
        <p:spPr/>
        <p:txBody>
          <a:bodyPr/>
          <a:lstStyle/>
          <a:p>
            <a:r>
              <a:rPr lang="ar-IQ" dirty="0" smtClean="0"/>
              <a:t>تستحقها </a:t>
            </a:r>
            <a:r>
              <a:rPr lang="ar-IQ" dirty="0"/>
              <a:t>الموظفة الحامل وأمدها </a:t>
            </a:r>
            <a:r>
              <a:rPr lang="ar-IQ" dirty="0" smtClean="0"/>
              <a:t>72 يوما </a:t>
            </a:r>
            <a:r>
              <a:rPr lang="ar-IQ" dirty="0"/>
              <a:t>براتب تام، </a:t>
            </a:r>
            <a:r>
              <a:rPr lang="ar-IQ" dirty="0" smtClean="0"/>
              <a:t>على ان تتمتع بما لا يقل عن 21 يوم منها قبل الوضع ، ويجوز </a:t>
            </a:r>
            <a:r>
              <a:rPr lang="ar-IQ" dirty="0"/>
              <a:t>تكرارها كلما تكرر الحمل </a:t>
            </a:r>
            <a:r>
              <a:rPr lang="ar-IQ" dirty="0" smtClean="0"/>
              <a:t>والوضع .</a:t>
            </a:r>
          </a:p>
          <a:p>
            <a:r>
              <a:rPr lang="ar-IQ" dirty="0" smtClean="0"/>
              <a:t>(م 43 فقرة 6)</a:t>
            </a:r>
            <a:endParaRPr lang="ar-IQ" dirty="0"/>
          </a:p>
        </p:txBody>
      </p:sp>
    </p:spTree>
    <p:extLst>
      <p:ext uri="{BB962C8B-B14F-4D97-AF65-F5344CB8AC3E}">
        <p14:creationId xmlns:p14="http://schemas.microsoft.com/office/powerpoint/2010/main" val="5995757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IQ" dirty="0" smtClean="0"/>
              <a:t>3- اجازة الامومة</a:t>
            </a:r>
            <a:endParaRPr lang="ar-IQ" dirty="0"/>
          </a:p>
        </p:txBody>
      </p:sp>
      <p:sp>
        <p:nvSpPr>
          <p:cNvPr id="3" name="عنصر نائب للمحتوى 2"/>
          <p:cNvSpPr>
            <a:spLocks noGrp="1"/>
          </p:cNvSpPr>
          <p:nvPr>
            <p:ph idx="1"/>
          </p:nvPr>
        </p:nvSpPr>
        <p:spPr/>
        <p:txBody>
          <a:bodyPr>
            <a:normAutofit/>
          </a:bodyPr>
          <a:lstStyle/>
          <a:p>
            <a:r>
              <a:rPr lang="ar-IQ" dirty="0" smtClean="0"/>
              <a:t>تمنح للام </a:t>
            </a:r>
            <a:r>
              <a:rPr lang="ar-IQ" dirty="0"/>
              <a:t>الموظفة </a:t>
            </a:r>
            <a:r>
              <a:rPr lang="ar-IQ" dirty="0" smtClean="0"/>
              <a:t>لأربع مرات (وفق قرار مجلس قيادة الثورة المنحل رقم 1534 لعام 1979 الملغى بالقرار رقم 882 لسنة 1987) طيلة </a:t>
            </a:r>
            <a:r>
              <a:rPr lang="ar-IQ" dirty="0"/>
              <a:t>مدة الخدمة وأمدها سنة واحدة </a:t>
            </a:r>
            <a:r>
              <a:rPr lang="ar-IQ" dirty="0" smtClean="0"/>
              <a:t>ستة </a:t>
            </a:r>
            <a:r>
              <a:rPr lang="ar-IQ" dirty="0"/>
              <a:t>أشهر براتب تام </a:t>
            </a:r>
            <a:r>
              <a:rPr lang="ar-IQ" dirty="0" smtClean="0"/>
              <a:t>وبنصف </a:t>
            </a:r>
            <a:r>
              <a:rPr lang="ar-IQ" dirty="0"/>
              <a:t>راتب </a:t>
            </a:r>
            <a:r>
              <a:rPr lang="ar-IQ" dirty="0" smtClean="0"/>
              <a:t>للأشهر </a:t>
            </a:r>
            <a:r>
              <a:rPr lang="ar-IQ" dirty="0"/>
              <a:t>الستة </a:t>
            </a:r>
            <a:r>
              <a:rPr lang="ar-IQ" dirty="0" smtClean="0"/>
              <a:t>الاخرى، اما ام التوائم تمنح اجازة براتب تام لمدة سنة (قرار مجلس قيادة الثورة المنحل رقم 882 لسنة 1987 ،علما ان دوائر الدولة احيانا تجتهد في التفسير لإجازة الامومة والراتب الذي تتقاضاه الموظفة </a:t>
            </a:r>
            <a:r>
              <a:rPr lang="ar-IQ" smtClean="0"/>
              <a:t>وفقها )</a:t>
            </a:r>
            <a:endParaRPr lang="ar-IQ" dirty="0"/>
          </a:p>
        </p:txBody>
      </p:sp>
    </p:spTree>
    <p:extLst>
      <p:ext uri="{BB962C8B-B14F-4D97-AF65-F5344CB8AC3E}">
        <p14:creationId xmlns:p14="http://schemas.microsoft.com/office/powerpoint/2010/main" val="67828362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IQ" dirty="0" smtClean="0"/>
              <a:t>4- الاجازات المرضية</a:t>
            </a:r>
            <a:endParaRPr lang="ar-IQ" dirty="0"/>
          </a:p>
        </p:txBody>
      </p:sp>
      <p:sp>
        <p:nvSpPr>
          <p:cNvPr id="3" name="عنصر نائب للمحتوى 2"/>
          <p:cNvSpPr>
            <a:spLocks noGrp="1"/>
          </p:cNvSpPr>
          <p:nvPr>
            <p:ph idx="1"/>
          </p:nvPr>
        </p:nvSpPr>
        <p:spPr/>
        <p:txBody>
          <a:bodyPr/>
          <a:lstStyle/>
          <a:p>
            <a:r>
              <a:rPr lang="ar-IQ" dirty="0"/>
              <a:t>ت</a:t>
            </a:r>
            <a:r>
              <a:rPr lang="ar-IQ" dirty="0" smtClean="0"/>
              <a:t>منح للموظف </a:t>
            </a:r>
            <a:r>
              <a:rPr lang="ar-IQ" dirty="0"/>
              <a:t>براتب تام </a:t>
            </a:r>
            <a:r>
              <a:rPr lang="ar-IQ" dirty="0" smtClean="0"/>
              <a:t>لمدة30 يوما </a:t>
            </a:r>
            <a:r>
              <a:rPr lang="ar-IQ" dirty="0"/>
              <a:t>عن كل سنة من الخدمة، وإجازة </a:t>
            </a:r>
            <a:r>
              <a:rPr lang="ar-IQ" dirty="0" smtClean="0"/>
              <a:t>مرضية بنصف راتب </a:t>
            </a:r>
            <a:r>
              <a:rPr lang="ar-IQ" dirty="0"/>
              <a:t>لمدة </a:t>
            </a:r>
            <a:r>
              <a:rPr lang="ar-IQ" dirty="0" smtClean="0"/>
              <a:t>45 يومأ خلال </a:t>
            </a:r>
            <a:r>
              <a:rPr lang="ar-IQ" dirty="0"/>
              <a:t>السنة</a:t>
            </a:r>
            <a:r>
              <a:rPr lang="ar-IQ" dirty="0" smtClean="0"/>
              <a:t>.</a:t>
            </a:r>
          </a:p>
          <a:p>
            <a:r>
              <a:rPr lang="ar-IQ" dirty="0" smtClean="0"/>
              <a:t>(م 46)</a:t>
            </a:r>
            <a:endParaRPr lang="ar-IQ" dirty="0"/>
          </a:p>
        </p:txBody>
      </p:sp>
    </p:spTree>
    <p:extLst>
      <p:ext uri="{BB962C8B-B14F-4D97-AF65-F5344CB8AC3E}">
        <p14:creationId xmlns:p14="http://schemas.microsoft.com/office/powerpoint/2010/main" val="25906611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IQ" dirty="0" smtClean="0"/>
              <a:t>5- اجازة المصاحبة</a:t>
            </a:r>
            <a:endParaRPr lang="ar-IQ" dirty="0"/>
          </a:p>
        </p:txBody>
      </p:sp>
      <p:sp>
        <p:nvSpPr>
          <p:cNvPr id="3" name="عنصر نائب للمحتوى 2"/>
          <p:cNvSpPr>
            <a:spLocks noGrp="1"/>
          </p:cNvSpPr>
          <p:nvPr>
            <p:ph idx="1"/>
          </p:nvPr>
        </p:nvSpPr>
        <p:spPr/>
        <p:txBody>
          <a:bodyPr/>
          <a:lstStyle/>
          <a:p>
            <a:r>
              <a:rPr lang="ar-IQ" dirty="0" smtClean="0"/>
              <a:t>يجوز </a:t>
            </a:r>
            <a:r>
              <a:rPr lang="ar-IQ" dirty="0"/>
              <a:t>منح الزوجة الموظفة </a:t>
            </a:r>
            <a:r>
              <a:rPr lang="ar-IQ" dirty="0" smtClean="0"/>
              <a:t>التي ترغب بالالتحاق </a:t>
            </a:r>
            <a:r>
              <a:rPr lang="ar-IQ" dirty="0"/>
              <a:t>بزوجها </a:t>
            </a:r>
            <a:r>
              <a:rPr lang="ar-IQ" dirty="0" smtClean="0"/>
              <a:t>وكذلك </a:t>
            </a:r>
            <a:r>
              <a:rPr lang="ar-IQ" dirty="0"/>
              <a:t>الزوج </a:t>
            </a:r>
            <a:r>
              <a:rPr lang="ar-IQ" dirty="0" smtClean="0"/>
              <a:t>الموظف </a:t>
            </a:r>
            <a:r>
              <a:rPr lang="ar-IQ" dirty="0"/>
              <a:t>الذي </a:t>
            </a:r>
            <a:r>
              <a:rPr lang="ar-IQ" dirty="0" smtClean="0"/>
              <a:t>ٌرغب بالالتحاق </a:t>
            </a:r>
            <a:r>
              <a:rPr lang="ar-IQ" dirty="0"/>
              <a:t>بزوجته إجازة بدون راتب، إذا كان أي من </a:t>
            </a:r>
            <a:r>
              <a:rPr lang="ar-IQ" dirty="0" smtClean="0"/>
              <a:t>الزوجين </a:t>
            </a:r>
            <a:r>
              <a:rPr lang="ar-IQ" dirty="0"/>
              <a:t>موظفا </a:t>
            </a:r>
            <a:r>
              <a:rPr lang="ar-IQ" dirty="0" smtClean="0"/>
              <a:t>يزاول </a:t>
            </a:r>
            <a:r>
              <a:rPr lang="ar-IQ" dirty="0"/>
              <a:t>أعمال </a:t>
            </a:r>
            <a:r>
              <a:rPr lang="ar-IQ" dirty="0" smtClean="0"/>
              <a:t>وظيفته </a:t>
            </a:r>
            <a:r>
              <a:rPr lang="ar-IQ" dirty="0"/>
              <a:t>خارج العراق أو كان طالب بعثة </a:t>
            </a:r>
            <a:r>
              <a:rPr lang="ar-IQ" dirty="0" smtClean="0"/>
              <a:t>لإكمال </a:t>
            </a:r>
            <a:r>
              <a:rPr lang="ar-IQ" dirty="0"/>
              <a:t>دراسته </a:t>
            </a:r>
            <a:r>
              <a:rPr lang="ar-IQ" dirty="0" smtClean="0"/>
              <a:t>(م 44)</a:t>
            </a:r>
            <a:endParaRPr lang="ar-IQ" dirty="0"/>
          </a:p>
        </p:txBody>
      </p:sp>
    </p:spTree>
    <p:extLst>
      <p:ext uri="{BB962C8B-B14F-4D97-AF65-F5344CB8AC3E}">
        <p14:creationId xmlns:p14="http://schemas.microsoft.com/office/powerpoint/2010/main" val="31048652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pPr algn="r"/>
            <a:r>
              <a:rPr lang="ar-IQ" dirty="0" smtClean="0"/>
              <a:t>6- الاجازة الدراسية</a:t>
            </a:r>
            <a:endParaRPr lang="ar-IQ" dirty="0"/>
          </a:p>
        </p:txBody>
      </p:sp>
      <p:sp>
        <p:nvSpPr>
          <p:cNvPr id="3" name="عنصر نائب للمحتوى 2"/>
          <p:cNvSpPr>
            <a:spLocks noGrp="1"/>
          </p:cNvSpPr>
          <p:nvPr>
            <p:ph idx="1"/>
          </p:nvPr>
        </p:nvSpPr>
        <p:spPr/>
        <p:txBody>
          <a:bodyPr/>
          <a:lstStyle/>
          <a:p>
            <a:r>
              <a:rPr lang="ar-IQ" dirty="0" smtClean="0"/>
              <a:t>يجوز للوزير </a:t>
            </a:r>
            <a:r>
              <a:rPr lang="ar-IQ" dirty="0"/>
              <a:t>منح </a:t>
            </a:r>
            <a:r>
              <a:rPr lang="ar-IQ" dirty="0" smtClean="0"/>
              <a:t>الموظف </a:t>
            </a:r>
            <a:r>
              <a:rPr lang="ar-IQ" dirty="0"/>
              <a:t>الذي أكمل </a:t>
            </a:r>
            <a:r>
              <a:rPr lang="ar-IQ" dirty="0" smtClean="0"/>
              <a:t>سنتين </a:t>
            </a:r>
            <a:r>
              <a:rPr lang="ar-IQ" dirty="0"/>
              <a:t>من خدمة </a:t>
            </a:r>
            <a:r>
              <a:rPr lang="ar-IQ" dirty="0" smtClean="0"/>
              <a:t>وظيفية فعلية </a:t>
            </a:r>
            <a:r>
              <a:rPr lang="ar-IQ" dirty="0"/>
              <a:t>إجازة </a:t>
            </a:r>
            <a:r>
              <a:rPr lang="ar-IQ" dirty="0" smtClean="0"/>
              <a:t>دراسية </a:t>
            </a:r>
            <a:r>
              <a:rPr lang="ar-IQ" dirty="0"/>
              <a:t>براتب تام </a:t>
            </a:r>
            <a:r>
              <a:rPr lang="ar-IQ" dirty="0" smtClean="0"/>
              <a:t>لإكمال </a:t>
            </a:r>
            <a:r>
              <a:rPr lang="ar-IQ" dirty="0"/>
              <a:t>دراسته </a:t>
            </a:r>
            <a:r>
              <a:rPr lang="ar-IQ" dirty="0" smtClean="0"/>
              <a:t>العليا </a:t>
            </a:r>
            <a:r>
              <a:rPr lang="ar-IQ" dirty="0"/>
              <a:t>خارج العراق، كما </a:t>
            </a:r>
            <a:r>
              <a:rPr lang="ar-IQ" dirty="0" smtClean="0"/>
              <a:t>يجوز </a:t>
            </a:r>
            <a:r>
              <a:rPr lang="ar-IQ" dirty="0"/>
              <a:t>منح </a:t>
            </a:r>
            <a:r>
              <a:rPr lang="ar-IQ" dirty="0" smtClean="0"/>
              <a:t>الموظف </a:t>
            </a:r>
            <a:r>
              <a:rPr lang="ar-IQ" dirty="0"/>
              <a:t>إجازة </a:t>
            </a:r>
            <a:r>
              <a:rPr lang="ar-IQ" dirty="0" smtClean="0"/>
              <a:t>دراسية </a:t>
            </a:r>
            <a:r>
              <a:rPr lang="ar-IQ" dirty="0"/>
              <a:t>داخل العراق براتب تام للحصول على شهادة </a:t>
            </a:r>
            <a:r>
              <a:rPr lang="ar-IQ" dirty="0" smtClean="0"/>
              <a:t>جامعية أولية </a:t>
            </a:r>
            <a:r>
              <a:rPr lang="ar-IQ" dirty="0"/>
              <a:t>أو </a:t>
            </a:r>
            <a:r>
              <a:rPr lang="ar-IQ" dirty="0" smtClean="0"/>
              <a:t>عليا.</a:t>
            </a:r>
          </a:p>
          <a:p>
            <a:r>
              <a:rPr lang="ar-IQ" dirty="0" smtClean="0"/>
              <a:t>(م50)</a:t>
            </a:r>
            <a:endParaRPr lang="ar-IQ" dirty="0"/>
          </a:p>
        </p:txBody>
      </p:sp>
    </p:spTree>
    <p:extLst>
      <p:ext uri="{BB962C8B-B14F-4D97-AF65-F5344CB8AC3E}">
        <p14:creationId xmlns:p14="http://schemas.microsoft.com/office/powerpoint/2010/main" val="2028826340"/>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حيوية">
  <a:themeElements>
    <a:clrScheme name="حيوية">
      <a:dk1>
        <a:sysClr val="windowText" lastClr="000000"/>
      </a:dk1>
      <a:lt1>
        <a:sysClr val="window" lastClr="FFFFFF"/>
      </a:lt1>
      <a:dk2>
        <a:srgbClr val="666666"/>
      </a:dk2>
      <a:lt2>
        <a:srgbClr val="D2D2D2"/>
      </a:lt2>
      <a:accent1>
        <a:srgbClr val="FF388C"/>
      </a:accent1>
      <a:accent2>
        <a:srgbClr val="E40059"/>
      </a:accent2>
      <a:accent3>
        <a:srgbClr val="9C007F"/>
      </a:accent3>
      <a:accent4>
        <a:srgbClr val="68007F"/>
      </a:accent4>
      <a:accent5>
        <a:srgbClr val="005BD3"/>
      </a:accent5>
      <a:accent6>
        <a:srgbClr val="00349E"/>
      </a:accent6>
      <a:hlink>
        <a:srgbClr val="17BBFD"/>
      </a:hlink>
      <a:folHlink>
        <a:srgbClr val="FF79C2"/>
      </a:folHlink>
    </a:clrScheme>
    <a:fontScheme name="حيوية">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حيوية">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Verve</Template>
  <TotalTime>135</TotalTime>
  <Words>645</Words>
  <Application>Microsoft Office PowerPoint</Application>
  <PresentationFormat>عرض على الشاشة (3:4)‏</PresentationFormat>
  <Paragraphs>31</Paragraphs>
  <Slides>13</Slides>
  <Notes>0</Notes>
  <HiddenSlides>0</HiddenSlides>
  <MMClips>0</MMClips>
  <ScaleCrop>false</ScaleCrop>
  <HeadingPairs>
    <vt:vector size="4" baseType="variant">
      <vt:variant>
        <vt:lpstr>نسق</vt:lpstr>
      </vt:variant>
      <vt:variant>
        <vt:i4>1</vt:i4>
      </vt:variant>
      <vt:variant>
        <vt:lpstr>عناوين الشرائح</vt:lpstr>
      </vt:variant>
      <vt:variant>
        <vt:i4>13</vt:i4>
      </vt:variant>
    </vt:vector>
  </HeadingPairs>
  <TitlesOfParts>
    <vt:vector size="14" baseType="lpstr">
      <vt:lpstr>حيوية</vt:lpstr>
      <vt:lpstr>المحاضرة الثالثة</vt:lpstr>
      <vt:lpstr>حقوق الموظف العام</vt:lpstr>
      <vt:lpstr>أولا: الراتب والمخصصات</vt:lpstr>
      <vt:lpstr>المخصصات</vt:lpstr>
      <vt:lpstr>ثانيا: العلاوات السنوية والترفيع</vt:lpstr>
      <vt:lpstr>ثالثا: الترقية الوظيفية</vt:lpstr>
      <vt:lpstr>رابعا: الاجازات</vt:lpstr>
      <vt:lpstr>1- الاجازة الاعتيادية</vt:lpstr>
      <vt:lpstr>2- اجازة الحمل والوضع</vt:lpstr>
      <vt:lpstr>3- اجازة الامومة</vt:lpstr>
      <vt:lpstr>4- الاجازات المرضية</vt:lpstr>
      <vt:lpstr>5- اجازة المصاحبة</vt:lpstr>
      <vt:lpstr>6- الاجازة الدراسية</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سجى</dc:creator>
  <cp:lastModifiedBy>سجى</cp:lastModifiedBy>
  <cp:revision>18</cp:revision>
  <dcterms:created xsi:type="dcterms:W3CDTF">2024-12-02T20:02:00Z</dcterms:created>
  <dcterms:modified xsi:type="dcterms:W3CDTF">2024-12-03T17:18:22Z</dcterms:modified>
</cp:coreProperties>
</file>