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t>حقوق الامتياز في القانون المدني العراقي</a:t>
            </a:r>
          </a:p>
        </p:txBody>
      </p:sp>
      <p:sp>
        <p:nvSpPr>
          <p:cNvPr id="3" name="Subtitle 2"/>
          <p:cNvSpPr>
            <a:spLocks noGrp="1"/>
          </p:cNvSpPr>
          <p:nvPr>
            <p:ph type="subTitle" idx="1"/>
          </p:nvPr>
        </p:nvSpPr>
        <p:spPr/>
        <p:txBody>
          <a:bodyPr/>
          <a:lstStyle/>
          <a:p>
            <a:r>
              <a:t>إعداد: د. سيف هادي عبد الله جاسم</a:t>
            </a:r>
          </a:p>
          <a:p>
            <a:r>
              <a:t>كلية القانون - جامعة النهرين</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المقدمة</a:t>
            </a:r>
          </a:p>
        </p:txBody>
      </p:sp>
      <p:sp>
        <p:nvSpPr>
          <p:cNvPr id="3" name="Content Placeholder 2"/>
          <p:cNvSpPr>
            <a:spLocks noGrp="1"/>
          </p:cNvSpPr>
          <p:nvPr>
            <p:ph idx="1"/>
          </p:nvPr>
        </p:nvSpPr>
        <p:spPr/>
        <p:txBody>
          <a:bodyPr/>
          <a:lstStyle/>
          <a:p>
            <a:r>
              <a:t>يُعد حق الامتياز أحد الحقوق العينية التبعية التي تمنح الدائن أولوية في استيفاء دينه عند تزاحم الدائنين. ينشأ الامتياز بنص القانون ولا يحتاج إلى تسجيل، مما يجعله أداة قانونية مهمة لحماية بعض الحقوق.</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تعريف وخصائص حق الامتياز</a:t>
            </a:r>
          </a:p>
        </p:txBody>
      </p:sp>
      <p:sp>
        <p:nvSpPr>
          <p:cNvPr id="3" name="Content Placeholder 2"/>
          <p:cNvSpPr>
            <a:spLocks noGrp="1"/>
          </p:cNvSpPr>
          <p:nvPr>
            <p:ph idx="1"/>
          </p:nvPr>
        </p:nvSpPr>
        <p:spPr/>
        <p:txBody>
          <a:bodyPr/>
          <a:lstStyle/>
          <a:p>
            <a:r>
              <a:t>- تعريف: وفقًا للمادة 1360 من القانون المدني العراقي، الامتياز هو حق أولوية يقرره القانون.</a:t>
            </a:r>
          </a:p>
          <a:p>
            <a:r>
              <a:t>- حق عيني تبعي.</a:t>
            </a:r>
          </a:p>
          <a:p>
            <a:r>
              <a:t>- يمنح الدائن أولوية.</a:t>
            </a:r>
          </a:p>
          <a:p>
            <a:r>
              <a:t>- مقرر بنص القانون.</a:t>
            </a:r>
          </a:p>
          <a:p>
            <a:r>
              <a:t>- لا يحتاج إلى إجراءات شكلية.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أنواع حقوق الامتياز</a:t>
            </a:r>
          </a:p>
        </p:txBody>
      </p:sp>
      <p:sp>
        <p:nvSpPr>
          <p:cNvPr id="3" name="Content Placeholder 2"/>
          <p:cNvSpPr>
            <a:spLocks noGrp="1"/>
          </p:cNvSpPr>
          <p:nvPr>
            <p:ph idx="1"/>
          </p:nvPr>
        </p:nvSpPr>
        <p:spPr/>
        <p:txBody>
          <a:bodyPr/>
          <a:lstStyle/>
          <a:p>
            <a:r>
              <a:t>- حقوق الامتياز العامة: تشمل جميع أموال المدين، مثل:</a:t>
            </a:r>
          </a:p>
          <a:p>
            <a:r>
              <a:t>  * المصروفات القضائية</a:t>
            </a:r>
          </a:p>
          <a:p>
            <a:r>
              <a:t>  * الضرائب والرسوم</a:t>
            </a:r>
          </a:p>
          <a:p>
            <a:r>
              <a:t>  * أجور العمال</a:t>
            </a:r>
          </a:p>
          <a:p/>
          <a:p>
            <a:r>
              <a:t>- حقوق الامتياز الخاصة: ترد على أموال معينة، مثل:</a:t>
            </a:r>
          </a:p>
          <a:p>
            <a:r>
              <a:t>  * امتياز البائع على المبيع</a:t>
            </a:r>
          </a:p>
          <a:p>
            <a:r>
              <a:t>  * امتياز المؤجر على المنقولات داخل العقار</a:t>
            </a:r>
          </a:p>
          <a:p>
            <a:r>
              <a:t>  * امتياز أصحاب الفنادق على أمتعة النزلاء</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ترتيب الأولوية بين حقوق الامتياز</a:t>
            </a:r>
          </a:p>
        </p:txBody>
      </p:sp>
      <p:sp>
        <p:nvSpPr>
          <p:cNvPr id="3" name="Content Placeholder 2"/>
          <p:cNvSpPr>
            <a:spLocks noGrp="1"/>
          </p:cNvSpPr>
          <p:nvPr>
            <p:ph idx="1"/>
          </p:nvPr>
        </p:nvSpPr>
        <p:spPr/>
        <p:txBody>
          <a:bodyPr/>
          <a:lstStyle/>
          <a:p>
            <a:r>
              <a:t>1. تتقدم حقوق الامتياز العامة على الخاصة.</a:t>
            </a:r>
          </a:p>
          <a:p>
            <a:r>
              <a:t>2. تتقدم الديون التي تخدم المصلحة العامة، مثل الضرائب.</a:t>
            </a:r>
          </a:p>
          <a:p>
            <a:r>
              <a:t>3. عند تساوي الحقوق، تكون الأولوية لمن حصل على حكم أو قام بالتنفيذ أولًا.</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الفرق بين الامتياز والحقوق العينية الأخرى</a:t>
            </a:r>
          </a:p>
        </p:txBody>
      </p:sp>
      <p:sp>
        <p:nvSpPr>
          <p:cNvPr id="3" name="Content Placeholder 2"/>
          <p:cNvSpPr>
            <a:spLocks noGrp="1"/>
          </p:cNvSpPr>
          <p:nvPr>
            <p:ph idx="1"/>
          </p:nvPr>
        </p:nvSpPr>
        <p:spPr/>
        <p:txBody>
          <a:bodyPr/>
          <a:lstStyle/>
          <a:p>
            <a:r>
              <a:t>- حق الامتياز لا يحتاج إلى تسجيل، بينما الرهن يتطلب ذلك.</a:t>
            </a:r>
          </a:p>
          <a:p>
            <a:r>
              <a:t>- يمتد الامتياز إلى أموال المدين كلها في بعض الحالات، بخلاف الرهن.</a:t>
            </a:r>
          </a:p>
          <a:p>
            <a:r>
              <a:t>- لا يتطلب الامتياز اتفاقًا مسبقًا بين الأطراف.</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انقضاء حق الامتياز</a:t>
            </a:r>
          </a:p>
        </p:txBody>
      </p:sp>
      <p:sp>
        <p:nvSpPr>
          <p:cNvPr id="3" name="Content Placeholder 2"/>
          <p:cNvSpPr>
            <a:spLocks noGrp="1"/>
          </p:cNvSpPr>
          <p:nvPr>
            <p:ph idx="1"/>
          </p:nvPr>
        </p:nvSpPr>
        <p:spPr/>
        <p:txBody>
          <a:bodyPr/>
          <a:lstStyle/>
          <a:p>
            <a:r>
              <a:t>- وفاء الدين المضمون.</a:t>
            </a:r>
          </a:p>
          <a:p>
            <a:r>
              <a:t>- التنازل عن الامتياز.</a:t>
            </a:r>
          </a:p>
          <a:p>
            <a:r>
              <a:t>- هلاك المال المضمون بالامتياز.</a:t>
            </a:r>
          </a:p>
          <a:p>
            <a:r>
              <a:t>- التقادم وفقًا للقواعد العامة.</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الخاتمة</a:t>
            </a:r>
          </a:p>
        </p:txBody>
      </p:sp>
      <p:sp>
        <p:nvSpPr>
          <p:cNvPr id="3" name="Content Placeholder 2"/>
          <p:cNvSpPr>
            <a:spLocks noGrp="1"/>
          </p:cNvSpPr>
          <p:nvPr>
            <p:ph idx="1"/>
          </p:nvPr>
        </p:nvSpPr>
        <p:spPr/>
        <p:txBody>
          <a:bodyPr/>
          <a:lstStyle/>
          <a:p>
            <a:r>
              <a:t>حق الامتياز أداة قانونية توازن بين مصلحة الدائنين والمدينين، حيث يمنح بعض الدائنين حماية خاصة دون المساس بحقوق الآخرين. يحقق هذا التنظيم العدالة عند تنفيذ الديون.</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