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94" r:id="rId4"/>
    <p:sldId id="264" r:id="rId5"/>
    <p:sldId id="295" r:id="rId6"/>
    <p:sldId id="258" r:id="rId7"/>
    <p:sldId id="259" r:id="rId8"/>
    <p:sldId id="260" r:id="rId9"/>
    <p:sldId id="261" r:id="rId10"/>
    <p:sldId id="296" r:id="rId11"/>
    <p:sldId id="262" r:id="rId12"/>
    <p:sldId id="263" r:id="rId13"/>
    <p:sldId id="265"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12" autoAdjust="0"/>
    <p:restoredTop sz="94660"/>
  </p:normalViewPr>
  <p:slideViewPr>
    <p:cSldViewPr snapToGrid="0">
      <p:cViewPr varScale="1">
        <p:scale>
          <a:sx n="72" d="100"/>
          <a:sy n="72" d="100"/>
        </p:scale>
        <p:origin x="68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5E4F452-E443-4095-8D5B-BF0B19454E9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578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spTree>
    <p:extLst>
      <p:ext uri="{BB962C8B-B14F-4D97-AF65-F5344CB8AC3E}">
        <p14:creationId xmlns:p14="http://schemas.microsoft.com/office/powerpoint/2010/main" val="3778524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2030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B772DB-9C0D-4C69-9E88-32ADD66BB7A2}"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E4F452-E443-4095-8D5B-BF0B19454E9D}" type="slidenum">
              <a:rPr lang="en-US" smtClean="0"/>
              <a:t>‹#›</a:t>
            </a:fld>
            <a:endParaRPr lang="en-US"/>
          </a:p>
        </p:txBody>
      </p:sp>
    </p:spTree>
    <p:extLst>
      <p:ext uri="{BB962C8B-B14F-4D97-AF65-F5344CB8AC3E}">
        <p14:creationId xmlns:p14="http://schemas.microsoft.com/office/powerpoint/2010/main" val="2840875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B772DB-9C0D-4C69-9E88-32ADD66BB7A2}" type="datetimeFigureOut">
              <a:rPr lang="en-US" smtClean="0"/>
              <a:t>9/16/2024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E4F452-E443-4095-8D5B-BF0B19454E9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8740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B772DB-9C0D-4C69-9E88-32ADD66BB7A2}" type="datetimeFigureOut">
              <a:rPr lang="en-US" smtClean="0"/>
              <a:t>9/16/2024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E4F452-E443-4095-8D5B-BF0B19454E9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8004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772DB-9C0D-4C69-9E88-32ADD66BB7A2}" type="datetimeFigureOut">
              <a:rPr lang="en-US" smtClean="0"/>
              <a:t>9/16/2024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E4F452-E443-4095-8D5B-BF0B19454E9D}" type="slidenum">
              <a:rPr lang="en-US" smtClean="0"/>
              <a:t>‹#›</a:t>
            </a:fld>
            <a:endParaRPr lang="en-US"/>
          </a:p>
        </p:txBody>
      </p:sp>
    </p:spTree>
    <p:extLst>
      <p:ext uri="{BB962C8B-B14F-4D97-AF65-F5344CB8AC3E}">
        <p14:creationId xmlns:p14="http://schemas.microsoft.com/office/powerpoint/2010/main" val="2801767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772DB-9C0D-4C69-9E88-32ADD66BB7A2}"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E4F452-E443-4095-8D5B-BF0B19454E9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631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772DB-9C0D-4C69-9E88-32ADD66BB7A2}"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E4F452-E443-4095-8D5B-BF0B19454E9D}" type="slidenum">
              <a:rPr lang="en-US" smtClean="0"/>
              <a:t>‹#›</a:t>
            </a:fld>
            <a:endParaRPr lang="en-US"/>
          </a:p>
        </p:txBody>
      </p:sp>
    </p:spTree>
    <p:extLst>
      <p:ext uri="{BB962C8B-B14F-4D97-AF65-F5344CB8AC3E}">
        <p14:creationId xmlns:p14="http://schemas.microsoft.com/office/powerpoint/2010/main" val="1679381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772DB-9C0D-4C69-9E88-32ADD66BB7A2}"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E4F452-E443-4095-8D5B-BF0B19454E9D}" type="slidenum">
              <a:rPr lang="en-US" smtClean="0"/>
              <a:t>‹#›</a:t>
            </a:fld>
            <a:endParaRPr lang="en-US"/>
          </a:p>
        </p:txBody>
      </p:sp>
    </p:spTree>
    <p:extLst>
      <p:ext uri="{BB962C8B-B14F-4D97-AF65-F5344CB8AC3E}">
        <p14:creationId xmlns:p14="http://schemas.microsoft.com/office/powerpoint/2010/main" val="789034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4008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3231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spTree>
    <p:extLst>
      <p:ext uri="{BB962C8B-B14F-4D97-AF65-F5344CB8AC3E}">
        <p14:creationId xmlns:p14="http://schemas.microsoft.com/office/powerpoint/2010/main" val="3817473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6176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016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185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B772DB-9C0D-4C69-9E88-32ADD66BB7A2}"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E4F452-E443-4095-8D5B-BF0B19454E9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6253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4B772DB-9C0D-4C69-9E88-32ADD66BB7A2}" type="datetimeFigureOut">
              <a:rPr lang="en-US" smtClean="0"/>
              <a:t>9/16/2024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5E4F452-E443-4095-8D5B-BF0B19454E9D}" type="slidenum">
              <a:rPr lang="en-US" smtClean="0"/>
              <a:t>‹#›</a:t>
            </a:fld>
            <a:endParaRPr lang="en-US"/>
          </a:p>
        </p:txBody>
      </p:sp>
    </p:spTree>
    <p:extLst>
      <p:ext uri="{BB962C8B-B14F-4D97-AF65-F5344CB8AC3E}">
        <p14:creationId xmlns:p14="http://schemas.microsoft.com/office/powerpoint/2010/main" val="632003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f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jf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00D00-FDFC-1EBF-9CC6-6BEAD32026E5}"/>
              </a:ext>
            </a:extLst>
          </p:cNvPr>
          <p:cNvSpPr>
            <a:spLocks noGrp="1"/>
          </p:cNvSpPr>
          <p:nvPr>
            <p:ph type="ctrTitle"/>
          </p:nvPr>
        </p:nvSpPr>
        <p:spPr/>
        <p:txBody>
          <a:bodyPr>
            <a:normAutofit fontScale="90000"/>
          </a:bodyPr>
          <a:lstStyle/>
          <a:p>
            <a:r>
              <a:rPr lang="ar-IQ" dirty="0"/>
              <a:t>وظيفة الادارة في حماية الامـن الغذائـــــــــي</a:t>
            </a:r>
            <a:endParaRPr lang="en-US" dirty="0"/>
          </a:p>
        </p:txBody>
      </p:sp>
      <p:sp>
        <p:nvSpPr>
          <p:cNvPr id="3" name="Subtitle 2">
            <a:extLst>
              <a:ext uri="{FF2B5EF4-FFF2-40B4-BE49-F238E27FC236}">
                <a16:creationId xmlns:a16="http://schemas.microsoft.com/office/drawing/2014/main" id="{FCEAAD4F-3AA7-AAC5-561A-173ECB58CE8E}"/>
              </a:ext>
            </a:extLst>
          </p:cNvPr>
          <p:cNvSpPr>
            <a:spLocks noGrp="1"/>
          </p:cNvSpPr>
          <p:nvPr>
            <p:ph type="subTitle" idx="1"/>
          </p:nvPr>
        </p:nvSpPr>
        <p:spPr/>
        <p:txBody>
          <a:bodyPr>
            <a:normAutofit lnSpcReduction="10000"/>
          </a:bodyPr>
          <a:lstStyle/>
          <a:p>
            <a:r>
              <a:rPr lang="ar-IQ" dirty="0"/>
              <a:t>الاستاذ الدكتورة</a:t>
            </a:r>
          </a:p>
          <a:p>
            <a:r>
              <a:rPr lang="ar-IQ" dirty="0"/>
              <a:t>سجى محمد عباس</a:t>
            </a:r>
          </a:p>
          <a:p>
            <a:r>
              <a:rPr lang="ar-IQ" dirty="0"/>
              <a:t>عضو الهيئة التدريسية في كلية الحقوق / جامعة النهرين</a:t>
            </a:r>
          </a:p>
          <a:p>
            <a:endParaRPr lang="en-US" dirty="0"/>
          </a:p>
        </p:txBody>
      </p:sp>
    </p:spTree>
    <p:extLst>
      <p:ext uri="{BB962C8B-B14F-4D97-AF65-F5344CB8AC3E}">
        <p14:creationId xmlns:p14="http://schemas.microsoft.com/office/powerpoint/2010/main" val="3101767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11389-B715-1583-9165-EF5FBB93659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6208FF8-5D5C-647F-79C8-9F0B8D9AFF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8626" y="982132"/>
            <a:ext cx="10707757" cy="5074111"/>
          </a:xfrm>
        </p:spPr>
      </p:pic>
    </p:spTree>
    <p:extLst>
      <p:ext uri="{BB962C8B-B14F-4D97-AF65-F5344CB8AC3E}">
        <p14:creationId xmlns:p14="http://schemas.microsoft.com/office/powerpoint/2010/main" val="3166500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A587C-04AA-5B1C-66A1-B64858B10D94}"/>
              </a:ext>
            </a:extLst>
          </p:cNvPr>
          <p:cNvSpPr>
            <a:spLocks noGrp="1"/>
          </p:cNvSpPr>
          <p:nvPr>
            <p:ph type="title"/>
          </p:nvPr>
        </p:nvSpPr>
        <p:spPr>
          <a:xfrm>
            <a:off x="1285461" y="982132"/>
            <a:ext cx="9611137" cy="1270738"/>
          </a:xfrm>
        </p:spPr>
        <p:txBody>
          <a:bodyPr>
            <a:normAutofit/>
          </a:bodyPr>
          <a:lstStyle/>
          <a:p>
            <a:pPr marL="342900" marR="0" lvl="0" indent="-342900" rtl="1">
              <a:lnSpc>
                <a:spcPct val="150000"/>
              </a:lnSpc>
              <a:spcBef>
                <a:spcPts val="0"/>
              </a:spcBef>
              <a:spcAft>
                <a:spcPts val="1000"/>
              </a:spcAft>
            </a:pPr>
            <a:endParaRPr lang="en-US" dirty="0"/>
          </a:p>
        </p:txBody>
      </p:sp>
      <p:pic>
        <p:nvPicPr>
          <p:cNvPr id="5" name="Content Placeholder 4">
            <a:extLst>
              <a:ext uri="{FF2B5EF4-FFF2-40B4-BE49-F238E27FC236}">
                <a16:creationId xmlns:a16="http://schemas.microsoft.com/office/drawing/2014/main" id="{F574DBC8-82D2-8549-4974-85F53C24AB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6523" y="2491409"/>
            <a:ext cx="8388626" cy="3525078"/>
          </a:xfrm>
        </p:spPr>
      </p:pic>
    </p:spTree>
    <p:extLst>
      <p:ext uri="{BB962C8B-B14F-4D97-AF65-F5344CB8AC3E}">
        <p14:creationId xmlns:p14="http://schemas.microsoft.com/office/powerpoint/2010/main" val="2263594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A17DA-86E8-35BF-5923-E440C1869EAB}"/>
              </a:ext>
            </a:extLst>
          </p:cNvPr>
          <p:cNvSpPr>
            <a:spLocks noGrp="1"/>
          </p:cNvSpPr>
          <p:nvPr>
            <p:ph type="title"/>
          </p:nvPr>
        </p:nvSpPr>
        <p:spPr/>
        <p:txBody>
          <a:bodyPr/>
          <a:lstStyle/>
          <a:p>
            <a:r>
              <a:rPr lang="ar-IQ" dirty="0"/>
              <a:t>المقدمة</a:t>
            </a:r>
            <a:endParaRPr lang="en-US" dirty="0"/>
          </a:p>
        </p:txBody>
      </p:sp>
      <p:sp>
        <p:nvSpPr>
          <p:cNvPr id="3" name="Content Placeholder 2">
            <a:extLst>
              <a:ext uri="{FF2B5EF4-FFF2-40B4-BE49-F238E27FC236}">
                <a16:creationId xmlns:a16="http://schemas.microsoft.com/office/drawing/2014/main" id="{72C9F735-9177-83C1-CD2E-3714240ACCE3}"/>
              </a:ext>
            </a:extLst>
          </p:cNvPr>
          <p:cNvSpPr>
            <a:spLocks noGrp="1"/>
          </p:cNvSpPr>
          <p:nvPr>
            <p:ph idx="1"/>
          </p:nvPr>
        </p:nvSpPr>
        <p:spPr/>
        <p:txBody>
          <a:bodyPr>
            <a:normAutofit fontScale="92500" lnSpcReduction="20000"/>
          </a:bodyPr>
          <a:lstStyle/>
          <a:p>
            <a:pPr algn="r" rtl="1"/>
            <a:r>
              <a:rPr lang="ar-IQ" dirty="0"/>
              <a:t>تعد قضية الامن الغذائي من اهم القضايا التي تشغل دول ومنظمات العالم اليوم، لاسيما في بلدنا العراق، الذي يتعرض لموجة من التغيير المناخي والتصحر، اضافة الى الزيادة السكانية المتعاقبة والازمات التي مر بها بلدنا، الامر الذي يتطلب وضع الدراسات والحلول في هذا الجانب، لاسيما الحلول القانونية ووظيفة الادارة في حماية الامن الغذائي، فقدرة الادارة على مواجهة الموقف ووضع الاستراتيجية اللازمة لهذه المشكلة والازمة الكبيرة، بالتأكيد سوف يُرسي بالجميع الى بر الامان قيادة وشعب ودولة، فوظيفة الادارة من اهم الوظائف في الدولة، تلك الوظيفة التي تتمثل بالنشاط الاداري الذي تقوم به السلطة التنفيذية في البلاد من اجل ادارة الدولة، واشباع الحاجات العامة وتأمين طلبات الجمهور لاسيما الاساسية منها والتي تتعلق بحياتهم ووجودهم وصحتهم، ومنها توفير الغذاء الكافي والصحي، فهذا العنصر المهم بدون توافره وحمايته من قبل الهيئات الادارية المختصة سوف نكون امام ازمة حقيقة تعرض النظام العام للخطر في البلاد، الامر الذي يؤثر على الامن بصورة عامة، ويشيع الاضطراب والفوضى، ويوضح عدم قدرة الادارة على ادارة الدولة وحماية النظام العام والمصالح العامة.</a:t>
            </a:r>
            <a:endParaRPr lang="en-US" dirty="0"/>
          </a:p>
        </p:txBody>
      </p:sp>
    </p:spTree>
    <p:extLst>
      <p:ext uri="{BB962C8B-B14F-4D97-AF65-F5344CB8AC3E}">
        <p14:creationId xmlns:p14="http://schemas.microsoft.com/office/powerpoint/2010/main" val="218319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8C21-913C-D5F7-FD12-9913040942BA}"/>
              </a:ext>
            </a:extLst>
          </p:cNvPr>
          <p:cNvSpPr>
            <a:spLocks noGrp="1"/>
          </p:cNvSpPr>
          <p:nvPr>
            <p:ph type="title"/>
          </p:nvPr>
        </p:nvSpPr>
        <p:spPr/>
        <p:txBody>
          <a:bodyPr/>
          <a:lstStyle/>
          <a:p>
            <a:r>
              <a:rPr lang="ar-IQ" dirty="0"/>
              <a:t>محاور الندوة</a:t>
            </a:r>
            <a:endParaRPr lang="en-US" dirty="0"/>
          </a:p>
        </p:txBody>
      </p:sp>
      <p:sp>
        <p:nvSpPr>
          <p:cNvPr id="3" name="Content Placeholder 2">
            <a:extLst>
              <a:ext uri="{FF2B5EF4-FFF2-40B4-BE49-F238E27FC236}">
                <a16:creationId xmlns:a16="http://schemas.microsoft.com/office/drawing/2014/main" id="{1D91DB5F-2653-4E22-B212-700761947DF6}"/>
              </a:ext>
            </a:extLst>
          </p:cNvPr>
          <p:cNvSpPr>
            <a:spLocks noGrp="1"/>
          </p:cNvSpPr>
          <p:nvPr>
            <p:ph idx="1"/>
          </p:nvPr>
        </p:nvSpPr>
        <p:spPr/>
        <p:txBody>
          <a:bodyPr>
            <a:normAutofit/>
          </a:bodyPr>
          <a:lstStyle/>
          <a:p>
            <a:pPr algn="r" rtl="1"/>
            <a:r>
              <a:rPr lang="ar-IQ" dirty="0"/>
              <a:t>1-	تعريف الأمن الغذائي؟  لغة، اصطلاحا ، قانونا</a:t>
            </a:r>
          </a:p>
          <a:p>
            <a:pPr algn="r" rtl="1"/>
            <a:r>
              <a:rPr lang="ar-IQ" dirty="0"/>
              <a:t>2-	ما المقصود بوظيفة الادارة في حماية الامن الغذائي؟</a:t>
            </a:r>
          </a:p>
          <a:p>
            <a:pPr algn="r" rtl="1"/>
            <a:r>
              <a:rPr lang="ar-IQ" dirty="0"/>
              <a:t> وماهي الاساليب الواجب على الادارة اتباعها لتحقيق هذه الحماية والوفاء بها لمواطنيها وشعبها؟</a:t>
            </a:r>
          </a:p>
          <a:p>
            <a:pPr algn="r" rtl="1"/>
            <a:r>
              <a:rPr lang="ar-IQ" dirty="0"/>
              <a:t>3-	ما هو السند القانوني لوظيفة الادارة في حماية الامن الغذائي، سواء في القانون الدولي او في القانون الداخلي من دستور او تشريعات وطنية؟</a:t>
            </a:r>
          </a:p>
        </p:txBody>
      </p:sp>
      <p:pic>
        <p:nvPicPr>
          <p:cNvPr id="5" name="Picture 4">
            <a:extLst>
              <a:ext uri="{FF2B5EF4-FFF2-40B4-BE49-F238E27FC236}">
                <a16:creationId xmlns:a16="http://schemas.microsoft.com/office/drawing/2014/main" id="{6F2EA25C-FDE7-9557-E0E7-1C82E0F83D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48" y="4929808"/>
            <a:ext cx="4407006" cy="2468122"/>
          </a:xfrm>
          <a:prstGeom prst="rect">
            <a:avLst/>
          </a:prstGeom>
        </p:spPr>
      </p:pic>
      <p:pic>
        <p:nvPicPr>
          <p:cNvPr id="7" name="Picture 6">
            <a:extLst>
              <a:ext uri="{FF2B5EF4-FFF2-40B4-BE49-F238E27FC236}">
                <a16:creationId xmlns:a16="http://schemas.microsoft.com/office/drawing/2014/main" id="{C5910CBB-A277-694B-97CD-FDFDBE133D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8554" y="4929808"/>
            <a:ext cx="7493446" cy="2468121"/>
          </a:xfrm>
          <a:prstGeom prst="rect">
            <a:avLst/>
          </a:prstGeom>
        </p:spPr>
      </p:pic>
    </p:spTree>
    <p:extLst>
      <p:ext uri="{BB962C8B-B14F-4D97-AF65-F5344CB8AC3E}">
        <p14:creationId xmlns:p14="http://schemas.microsoft.com/office/powerpoint/2010/main" val="1390176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CF26D-2639-F30F-1B7B-1921FDC91655}"/>
              </a:ext>
            </a:extLst>
          </p:cNvPr>
          <p:cNvSpPr>
            <a:spLocks noGrp="1"/>
          </p:cNvSpPr>
          <p:nvPr>
            <p:ph type="title"/>
          </p:nvPr>
        </p:nvSpPr>
        <p:spPr/>
        <p:txBody>
          <a:bodyPr/>
          <a:lstStyle/>
          <a:p>
            <a:pPr algn="r" rtl="1"/>
            <a:r>
              <a:rPr lang="ar-IQ" dirty="0"/>
              <a:t>تعريف اللغة للأمن الغذائي</a:t>
            </a:r>
            <a:endParaRPr lang="en-US" dirty="0"/>
          </a:p>
        </p:txBody>
      </p:sp>
      <p:sp>
        <p:nvSpPr>
          <p:cNvPr id="3" name="Content Placeholder 2">
            <a:extLst>
              <a:ext uri="{FF2B5EF4-FFF2-40B4-BE49-F238E27FC236}">
                <a16:creationId xmlns:a16="http://schemas.microsoft.com/office/drawing/2014/main" id="{DF101DEC-B29F-F388-A9C9-F7F4E2B39D6A}"/>
              </a:ext>
            </a:extLst>
          </p:cNvPr>
          <p:cNvSpPr>
            <a:spLocks noGrp="1"/>
          </p:cNvSpPr>
          <p:nvPr>
            <p:ph idx="1"/>
          </p:nvPr>
        </p:nvSpPr>
        <p:spPr/>
        <p:txBody>
          <a:bodyPr>
            <a:normAutofit fontScale="92500" lnSpcReduction="20000"/>
          </a:bodyPr>
          <a:lstStyle/>
          <a:p>
            <a:pPr algn="r" rtl="1"/>
            <a:r>
              <a:rPr lang="ar-IQ" dirty="0"/>
              <a:t>وردت العديد من الآيات القرآنية التي فسرها الفقه المتخصص  بدلالتها على الامن الغذائي، ومنه قوله تعالى في كتابه الكريم " الذي اطعمهم من جوع وامنهم من خوف" ، وقوله عز وجل " اذ قال ابراهيم رب اجعل هذا البلد امنا وارزق اهله من الثمرات" .</a:t>
            </a:r>
          </a:p>
          <a:p>
            <a:pPr algn="r" rtl="1"/>
            <a:r>
              <a:rPr lang="ar-IQ" dirty="0"/>
              <a:t>والملاحظ على الآيتين الكريمتين ارتباط حماية وتوفير الغذاء بالأمن والطمأنينة. </a:t>
            </a:r>
          </a:p>
          <a:p>
            <a:pPr algn="r" rtl="1"/>
            <a:r>
              <a:rPr lang="ar-IQ" dirty="0"/>
              <a:t>اما في اللغة فيعرف الامن بأنه " الطمأنينة وعدم الخوف" او هو "الثقة" ومنه يقال امن الرجل اي : اطمأن ولم يخف، او يقال امن منه، اي سلم منه .</a:t>
            </a:r>
          </a:p>
          <a:p>
            <a:pPr algn="r" rtl="1"/>
            <a:r>
              <a:rPr lang="ar-IQ" dirty="0"/>
              <a:t>ويراد بالغذاء هو: ما يتغذى به الانسان وما يكون به نماء الجسم من مأكل ومشرب .</a:t>
            </a:r>
          </a:p>
          <a:p>
            <a:pPr algn="r" rtl="1"/>
            <a:r>
              <a:rPr lang="ar-IQ" dirty="0"/>
              <a:t>وعليه نجد ان الأمن الغذائي في اللغة يعني: الطمأنينة لتوفر الغذاء الكافي في الدولة، وعدم الخوف من نفاذه او قلة القدرة الشرائية له.</a:t>
            </a:r>
          </a:p>
          <a:p>
            <a:pPr algn="r" rtl="1"/>
            <a:endParaRPr lang="en-US" dirty="0"/>
          </a:p>
        </p:txBody>
      </p:sp>
    </p:spTree>
    <p:extLst>
      <p:ext uri="{BB962C8B-B14F-4D97-AF65-F5344CB8AC3E}">
        <p14:creationId xmlns:p14="http://schemas.microsoft.com/office/powerpoint/2010/main" val="305327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44A0-E4FF-1133-6202-FD32C6FACE0D}"/>
              </a:ext>
            </a:extLst>
          </p:cNvPr>
          <p:cNvSpPr>
            <a:spLocks noGrp="1"/>
          </p:cNvSpPr>
          <p:nvPr>
            <p:ph type="title"/>
          </p:nvPr>
        </p:nvSpPr>
        <p:spPr/>
        <p:txBody>
          <a:bodyPr/>
          <a:lstStyle/>
          <a:p>
            <a:pPr algn="r" rtl="1"/>
            <a:r>
              <a:rPr lang="ar-IQ" dirty="0"/>
              <a:t> تعريف الاصطلاح الفقهي للأمن الغذائي</a:t>
            </a:r>
            <a:endParaRPr lang="en-US" dirty="0"/>
          </a:p>
        </p:txBody>
      </p:sp>
      <p:sp>
        <p:nvSpPr>
          <p:cNvPr id="3" name="Content Placeholder 2">
            <a:extLst>
              <a:ext uri="{FF2B5EF4-FFF2-40B4-BE49-F238E27FC236}">
                <a16:creationId xmlns:a16="http://schemas.microsoft.com/office/drawing/2014/main" id="{C8F41FBF-2D33-2083-8B3F-A7A5C948D1A9}"/>
              </a:ext>
            </a:extLst>
          </p:cNvPr>
          <p:cNvSpPr>
            <a:spLocks noGrp="1"/>
          </p:cNvSpPr>
          <p:nvPr>
            <p:ph idx="1"/>
          </p:nvPr>
        </p:nvSpPr>
        <p:spPr/>
        <p:txBody>
          <a:bodyPr>
            <a:normAutofit lnSpcReduction="10000"/>
          </a:bodyPr>
          <a:lstStyle/>
          <a:p>
            <a:pPr algn="r" rtl="1"/>
            <a:r>
              <a:rPr lang="ar-IQ" dirty="0"/>
              <a:t>يعرف الامن الغذائي "بأنه مدى توفر الغذاء الكافي خلال كل الاوقات، وان يكون ذو قيمة غذائية ومتنوع ومتوازن، ومتوافق مع المواد الغذائية الاساسية، وان تتحمل الدولة زيادة استهلاك الغذاء المطردة ومعادلة تقلبات الانتاج والاسعار" .</a:t>
            </a:r>
          </a:p>
          <a:p>
            <a:pPr algn="r" rtl="1"/>
            <a:r>
              <a:rPr lang="ar-IQ" dirty="0"/>
              <a:t>كما يعرف الامن الغذائي بأنه " توافر الغذاء للأفراد دون اي نقص، فاذا وصل الفرد الى حالة الطمأنينة من توفر الغذاء الصحي واللازم لبقائه وصحته، فلا يخشى انعدام الغذاء او حدوث النقص في توفره مستقبلا او انقطاعه لسبب او لأخر (ومن تلك الاسباب الحروب او الجفاف والتصحر او قلة الانتاج المحلي وقلة الاستيراد وغيرها من اسباب) هنا يكون قد تحقق الامن الغذائي في الدولة. فالأمن الغذائي يشير الى امكانية حصول البشر في اي وقت وفي اي وضع كان على الكمية الكافية من الغذاء السليم الذي يوفر احتياجات الجسم اليومية" .</a:t>
            </a:r>
          </a:p>
          <a:p>
            <a:pPr algn="r" rtl="1"/>
            <a:endParaRPr lang="en-US" dirty="0"/>
          </a:p>
        </p:txBody>
      </p:sp>
    </p:spTree>
    <p:extLst>
      <p:ext uri="{BB962C8B-B14F-4D97-AF65-F5344CB8AC3E}">
        <p14:creationId xmlns:p14="http://schemas.microsoft.com/office/powerpoint/2010/main" val="3402149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A8E55-7559-DE5D-D713-2DD525E1CF4B}"/>
              </a:ext>
            </a:extLst>
          </p:cNvPr>
          <p:cNvSpPr>
            <a:spLocks noGrp="1"/>
          </p:cNvSpPr>
          <p:nvPr>
            <p:ph type="title"/>
          </p:nvPr>
        </p:nvSpPr>
        <p:spPr/>
        <p:txBody>
          <a:bodyPr/>
          <a:lstStyle/>
          <a:p>
            <a:pPr algn="r" rtl="1"/>
            <a:r>
              <a:rPr lang="ar-IQ" dirty="0"/>
              <a:t>تعريف الاصطلاح القانوني للأمن الغذائي</a:t>
            </a:r>
            <a:endParaRPr lang="en-US" dirty="0"/>
          </a:p>
        </p:txBody>
      </p:sp>
      <p:sp>
        <p:nvSpPr>
          <p:cNvPr id="3" name="Content Placeholder 2">
            <a:extLst>
              <a:ext uri="{FF2B5EF4-FFF2-40B4-BE49-F238E27FC236}">
                <a16:creationId xmlns:a16="http://schemas.microsoft.com/office/drawing/2014/main" id="{D5CE0393-98AE-F7D8-5003-227A8FA0228B}"/>
              </a:ext>
            </a:extLst>
          </p:cNvPr>
          <p:cNvSpPr>
            <a:spLocks noGrp="1"/>
          </p:cNvSpPr>
          <p:nvPr>
            <p:ph idx="1"/>
          </p:nvPr>
        </p:nvSpPr>
        <p:spPr/>
        <p:txBody>
          <a:bodyPr>
            <a:normAutofit fontScale="92500" lnSpcReduction="10000"/>
          </a:bodyPr>
          <a:lstStyle/>
          <a:p>
            <a:pPr algn="r" rtl="1"/>
            <a:r>
              <a:rPr lang="ar-IQ" dirty="0"/>
              <a:t>فيما يتعلق بالتعريف القانوني لابد من الاشارة الى ان مصطلح الامن الغذائي لم يعرف من قبل الفقه القانوني الاداري لحداثة الموضوع وعدم دراسته من قبل الباحثين القانونين، اذ لم نجد دراسة قانونية في القانون الاداري تدرس الامن الغذائي وكذلك الحال بالنسبة لتخصصات القانون الاخرى.</a:t>
            </a:r>
          </a:p>
          <a:p>
            <a:pPr algn="r" rtl="1"/>
            <a:r>
              <a:rPr lang="ar-IQ" dirty="0"/>
              <a:t> اما تعريف الامن الغذائي في الدستور والتشريعات فلم تعرفه، ولعل السبب يعود الى ان وضع التعريفات هو من اختصاص الفقه القانوني وليس المشرع.</a:t>
            </a:r>
          </a:p>
          <a:p>
            <a:pPr algn="r" rtl="1"/>
            <a:r>
              <a:rPr lang="ar-IQ" dirty="0"/>
              <a:t>اما في الجانب الدولي نجد ان المنظمات الدولية قد عرفت الامن الغذائي ومنها، منظمة الاغذية الزراعية الدولية (الفاو) والتي تعرف الامن الغذائي: " هو القدرة على توفير مخزون احتياطي عالمي من السلع الغذائية، كما يعني توفير الغذاء لجميع افراد المجتمع بالكمية والنوعية اللازمتين للوفاء باحتياجاتهم بصورة مستمرة من اجل حياة صحية ونشطة" .</a:t>
            </a:r>
          </a:p>
          <a:p>
            <a:pPr algn="r" rtl="1"/>
            <a:endParaRPr lang="en-US" dirty="0"/>
          </a:p>
        </p:txBody>
      </p:sp>
    </p:spTree>
    <p:extLst>
      <p:ext uri="{BB962C8B-B14F-4D97-AF65-F5344CB8AC3E}">
        <p14:creationId xmlns:p14="http://schemas.microsoft.com/office/powerpoint/2010/main" val="2086037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B62A9-137B-0013-B0A6-7B12AB14C8CE}"/>
              </a:ext>
            </a:extLst>
          </p:cNvPr>
          <p:cNvSpPr>
            <a:spLocks noGrp="1"/>
          </p:cNvSpPr>
          <p:nvPr>
            <p:ph type="title"/>
          </p:nvPr>
        </p:nvSpPr>
        <p:spPr/>
        <p:txBody>
          <a:bodyPr/>
          <a:lstStyle/>
          <a:p>
            <a:pPr algn="r" rtl="1"/>
            <a:r>
              <a:rPr lang="ar-IQ" dirty="0"/>
              <a:t>الملاحظات على التعريفات السابقة</a:t>
            </a:r>
            <a:endParaRPr lang="en-US" dirty="0"/>
          </a:p>
        </p:txBody>
      </p:sp>
      <p:sp>
        <p:nvSpPr>
          <p:cNvPr id="3" name="Content Placeholder 2">
            <a:extLst>
              <a:ext uri="{FF2B5EF4-FFF2-40B4-BE49-F238E27FC236}">
                <a16:creationId xmlns:a16="http://schemas.microsoft.com/office/drawing/2014/main" id="{267A6611-43AB-3B8B-435E-84BC15D220F4}"/>
              </a:ext>
            </a:extLst>
          </p:cNvPr>
          <p:cNvSpPr>
            <a:spLocks noGrp="1"/>
          </p:cNvSpPr>
          <p:nvPr>
            <p:ph idx="1"/>
          </p:nvPr>
        </p:nvSpPr>
        <p:spPr>
          <a:xfrm>
            <a:off x="1295401" y="2556932"/>
            <a:ext cx="9601196" cy="3817364"/>
          </a:xfrm>
        </p:spPr>
        <p:txBody>
          <a:bodyPr>
            <a:normAutofit fontScale="85000" lnSpcReduction="20000"/>
          </a:bodyPr>
          <a:lstStyle/>
          <a:p>
            <a:pPr algn="r" rtl="1"/>
            <a:r>
              <a:rPr lang="ar-IQ" dirty="0"/>
              <a:t>والملاحظ على التعريفات التي ذكرناها في اعلاه انها تكاد تتفق على مفهوم واحد للأمن الغذائي مع بعض الاختلافات البسيطة، كما نجد ان الامن الغذائي يرتبط بعدد من المرتكزات او الابعاد هي:</a:t>
            </a:r>
          </a:p>
          <a:p>
            <a:pPr algn="r" rtl="1"/>
            <a:r>
              <a:rPr lang="ar-IQ" dirty="0"/>
              <a:t>1-	توفر الغذاء: اي التوفر المادي لكميات كافية من الاغذية ذات الجودة. </a:t>
            </a:r>
          </a:p>
          <a:p>
            <a:pPr algn="r" rtl="1"/>
            <a:r>
              <a:rPr lang="ar-IQ" dirty="0"/>
              <a:t>2-	مأمونية الغذاء: والمراد منها ضمان صحة الغذاء وسلامته وصلاحيته للاستهلاك البشري، اي ان يكون غذاء صحي وسليم وامن للاستهلاك.</a:t>
            </a:r>
          </a:p>
          <a:p>
            <a:pPr algn="r" rtl="1"/>
            <a:r>
              <a:rPr lang="ar-IQ" dirty="0"/>
              <a:t>3-	امكانية الحصول على الغذاء: اي مدى تمتع الافراد بدخل او موارد اخرى، وقدرة شرائية كافية لشراء الغذاء المناسب والعالي الجودة، والبعض يذهب الى ان المقصود هو ان يكون بسعر مناسب للمستهلك وضمن متناول الافراد، مع امكانية تقديمه على شكل معونة للأفراد الذين يصعب عليهم توفيره بإمكانياتهم الخاصة.</a:t>
            </a:r>
          </a:p>
          <a:p>
            <a:pPr algn="r" rtl="1"/>
            <a:r>
              <a:rPr lang="ar-IQ" dirty="0"/>
              <a:t>4-	استقرار الغذاء: فتقلب اسعار السلع الغذائية الاساسية وعدم الاستقرار السياسي والاقتصادي في الدولة يعد من اهم العوامل التي تؤثر على الامن الغذائي.</a:t>
            </a:r>
          </a:p>
          <a:p>
            <a:pPr algn="r" rtl="1"/>
            <a:r>
              <a:rPr lang="ar-IQ" dirty="0"/>
              <a:t>5-	 استمرارية الغذاء: ويعني الحفاظ او حماية توافر الامن الغذائي للأفراد، اي الحفاظ على اوضاع الغذاء، وان يكون توافر الغذاء بشكل مستمر ودائم .</a:t>
            </a:r>
          </a:p>
          <a:p>
            <a:pPr algn="r" rtl="1"/>
            <a:endParaRPr lang="ar-IQ" dirty="0"/>
          </a:p>
          <a:p>
            <a:pPr algn="r" rtl="1"/>
            <a:endParaRPr lang="en-US" dirty="0"/>
          </a:p>
        </p:txBody>
      </p:sp>
    </p:spTree>
    <p:extLst>
      <p:ext uri="{BB962C8B-B14F-4D97-AF65-F5344CB8AC3E}">
        <p14:creationId xmlns:p14="http://schemas.microsoft.com/office/powerpoint/2010/main" val="3111586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ADCC4-5D88-F3AF-EA52-7A175CD887C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E95AC7A2-A5FD-A523-37FC-641A3DBA96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1634" y="649358"/>
            <a:ext cx="10588487" cy="5791200"/>
          </a:xfrm>
          <a:prstGeom prst="rect">
            <a:avLst/>
          </a:prstGeom>
        </p:spPr>
      </p:pic>
    </p:spTree>
    <p:extLst>
      <p:ext uri="{BB962C8B-B14F-4D97-AF65-F5344CB8AC3E}">
        <p14:creationId xmlns:p14="http://schemas.microsoft.com/office/powerpoint/2010/main" val="2247327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CF2EA-9E62-933A-4A1A-5BCFD66D60B6}"/>
              </a:ext>
            </a:extLst>
          </p:cNvPr>
          <p:cNvSpPr>
            <a:spLocks noGrp="1"/>
          </p:cNvSpPr>
          <p:nvPr>
            <p:ph type="title"/>
          </p:nvPr>
        </p:nvSpPr>
        <p:spPr/>
        <p:txBody>
          <a:bodyPr/>
          <a:lstStyle/>
          <a:p>
            <a:pPr algn="r" rtl="1"/>
            <a:r>
              <a:rPr lang="ar-IQ" dirty="0"/>
              <a:t>تعريف وظيفة الادارة في حماية الامن الغذائي</a:t>
            </a:r>
            <a:endParaRPr lang="en-US" dirty="0"/>
          </a:p>
        </p:txBody>
      </p:sp>
      <p:sp>
        <p:nvSpPr>
          <p:cNvPr id="3" name="Content Placeholder 2">
            <a:extLst>
              <a:ext uri="{FF2B5EF4-FFF2-40B4-BE49-F238E27FC236}">
                <a16:creationId xmlns:a16="http://schemas.microsoft.com/office/drawing/2014/main" id="{18B1AE57-F17B-699B-0538-7940350C3AD0}"/>
              </a:ext>
            </a:extLst>
          </p:cNvPr>
          <p:cNvSpPr>
            <a:spLocks noGrp="1"/>
          </p:cNvSpPr>
          <p:nvPr>
            <p:ph idx="1"/>
          </p:nvPr>
        </p:nvSpPr>
        <p:spPr>
          <a:xfrm>
            <a:off x="768626" y="2597427"/>
            <a:ext cx="10127972" cy="3737112"/>
          </a:xfrm>
        </p:spPr>
        <p:txBody>
          <a:bodyPr>
            <a:normAutofit fontScale="85000" lnSpcReduction="20000"/>
          </a:bodyPr>
          <a:lstStyle/>
          <a:p>
            <a:pPr algn="r" rtl="1"/>
            <a:r>
              <a:rPr lang="ar-IQ" dirty="0"/>
              <a:t>تمارس الادارة وظيفتها في تحقيق المصلحة العامة وتلبية حاجات الجمهور وبناء الدولة، من خلال النشاط الاداري الذي تقوم به هيئاتها الادارية العامة، واذا كان هذا النشاط في السابق مقتصر على ادارة القدر الضروري اللازم لحماية الافراد، اذ كانت وظيفة الادارة في الدولة سابقا مجرد ادارة حارسة مهمتها مراقبة النشاط الفردي وتنظيمه اضافة الى مسؤوليتها في الدفاع وحماية الامن الداخلي والخارجي في الدولة، وذلك وفقا للمفهوم الضيق سابقا للأمن العام، والذي ينحصر بواجب الحكومة بحماية الامن الداخلي والخارجي والدفاع عن الدولة ضد اي اعتداء او خطر ممكن ان يهدد كيانها وسلامتها، الا ان مفهوم الامن العام اليوم اصبح واسعا من خلال الاخذ بالمعنى الواسع لمعنى الامن العام ومقصده ، فالأمن العام يعرف بأنه " حماية الارواح والاموال من كل خطر يهددها سواء كان مصدر هذا الخطر يرجع الى فعل الانسان او الى فعل الطبيعة اي تأمين الافراد في اموالهم وانفسهم" .</a:t>
            </a:r>
          </a:p>
          <a:p>
            <a:pPr algn="r" rtl="1"/>
            <a:r>
              <a:rPr lang="ar-IQ" dirty="0"/>
              <a:t>كما ان المفهوم الواسع للأمن العام لا يقتصر اليوم على تحقيق الامن الغذائي فحسب وانما يتوسع اكثر من ذلك ليشمل: الامن البيئي، والامن الصحي، والامن الاقتصادي، والامن السياسي، والامن الاخلاقي، والامن السياحي وغيرها، على اعتبار ان التهديد الذي يقع على اي من هذه الانواع يعتبر تهديد وخطر على الامن العام في الدولة الامر الذي يتطلب من الادارة مواجهته بكل ما تملك من سلطات وامتيازات السلطة العامة، وبما يتطلب من تقييد لبعض حقوق وحريات الافراد حماية للنظام العام من الفوضى والاضطراب الامر الذ يحقق المصلحة العامة، غاية الادارة الاولى والاخيرة</a:t>
            </a:r>
          </a:p>
        </p:txBody>
      </p:sp>
    </p:spTree>
    <p:extLst>
      <p:ext uri="{BB962C8B-B14F-4D97-AF65-F5344CB8AC3E}">
        <p14:creationId xmlns:p14="http://schemas.microsoft.com/office/powerpoint/2010/main" val="4272526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495FA-CF02-8482-781E-8BCF8A70E572}"/>
              </a:ext>
            </a:extLst>
          </p:cNvPr>
          <p:cNvSpPr>
            <a:spLocks noGrp="1"/>
          </p:cNvSpPr>
          <p:nvPr>
            <p:ph type="title"/>
          </p:nvPr>
        </p:nvSpPr>
        <p:spPr/>
        <p:txBody>
          <a:bodyPr/>
          <a:lstStyle/>
          <a:p>
            <a:r>
              <a:rPr lang="ar-IQ" dirty="0"/>
              <a:t>تعريف وظيفة الادارة في حماية الامن الغذائي</a:t>
            </a:r>
            <a:endParaRPr lang="en-US" dirty="0"/>
          </a:p>
        </p:txBody>
      </p:sp>
      <p:sp>
        <p:nvSpPr>
          <p:cNvPr id="3" name="Content Placeholder 2">
            <a:extLst>
              <a:ext uri="{FF2B5EF4-FFF2-40B4-BE49-F238E27FC236}">
                <a16:creationId xmlns:a16="http://schemas.microsoft.com/office/drawing/2014/main" id="{FC2229B6-9806-7FD7-D705-DCD370C88D70}"/>
              </a:ext>
            </a:extLst>
          </p:cNvPr>
          <p:cNvSpPr>
            <a:spLocks noGrp="1"/>
          </p:cNvSpPr>
          <p:nvPr>
            <p:ph idx="1"/>
          </p:nvPr>
        </p:nvSpPr>
        <p:spPr/>
        <p:txBody>
          <a:bodyPr>
            <a:normAutofit fontScale="92500" lnSpcReduction="20000"/>
          </a:bodyPr>
          <a:lstStyle/>
          <a:p>
            <a:pPr algn="r" rtl="1"/>
            <a:r>
              <a:rPr lang="ar-IQ" dirty="0"/>
              <a:t>كما ان وظيفة الادارة بحماية الامن الغذائي وصيانته لا تتجسد بالمفهوم او المعنى الواسع لعنصر الامن العام الواجب على الادارة حمايته من الاساس ولكن تظهر من منظور اخر ايضا، الا وهو ان النشاط الاداري اليوم لم يعد مقتصرا على الحراسة والتنظيم، فالإدارة اليوم متدخلة وليست حارسة، اذ اصبحت الادارة اليوم تتدخل في جميع اوجه النشاط اما من خلال سلطاتها الضبطية وما تقوم به من ضبط اداري حماية للنظام العام في البلاد، وتحقيقا للمصلحة العامة، او من خلال نظرية المرفق العام، التي تعني ان تقوم الادارة هي بنفسها او تحت اشرافها، بإشباع الحاجات العامة وتوفير الخدمات للأفراد عن طريق تنظيم وادارة المرافق العامة المختلفة، وهذا النشاط يمثل اوسع صور التدخل الاداري في الوقت الحاضر على اعتبار ان الادارة والحكومة هي من تملك زمام الامور وتتولى الادارة لهذه المرافق والمشروعات العامة اما بنفسها او تحت اشرافها</a:t>
            </a:r>
          </a:p>
          <a:p>
            <a:pPr algn="r" rtl="1"/>
            <a:r>
              <a:rPr lang="ar-IQ" dirty="0"/>
              <a:t>ان وظيفة الادارة اليوم تلزم عليها التدخل لتحقيق المصلحة العامة ومنها توفير وحماية الامن الغذائي، اما من خلال نظرية الضبط الاداري او نظرية المرفق العام، وكما سنوضح ذلك وفقا للنقطتين الاتيتين:-</a:t>
            </a:r>
            <a:endParaRPr lang="en-US" dirty="0"/>
          </a:p>
        </p:txBody>
      </p:sp>
    </p:spTree>
    <p:extLst>
      <p:ext uri="{BB962C8B-B14F-4D97-AF65-F5344CB8AC3E}">
        <p14:creationId xmlns:p14="http://schemas.microsoft.com/office/powerpoint/2010/main" val="326639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3A71B-FBDF-19D0-E749-64366C9F70B7}"/>
              </a:ext>
            </a:extLst>
          </p:cNvPr>
          <p:cNvSpPr>
            <a:spLocks noGrp="1"/>
          </p:cNvSpPr>
          <p:nvPr>
            <p:ph type="title"/>
          </p:nvPr>
        </p:nvSpPr>
        <p:spPr>
          <a:xfrm>
            <a:off x="1295401" y="982132"/>
            <a:ext cx="9601197" cy="1574800"/>
          </a:xfrm>
        </p:spPr>
        <p:txBody>
          <a:bodyPr>
            <a:normAutofit fontScale="90000"/>
          </a:bodyPr>
          <a:lstStyle/>
          <a:p>
            <a:r>
              <a:rPr lang="ar-IQ" dirty="0"/>
              <a:t>تعريف وظيفة الادارة بحماية الامن الغذائي وفقا لنظرية الضبط الاداري</a:t>
            </a:r>
            <a:br>
              <a:rPr lang="ar-IQ" dirty="0"/>
            </a:br>
            <a:endParaRPr lang="en-US" dirty="0"/>
          </a:p>
        </p:txBody>
      </p:sp>
      <p:sp>
        <p:nvSpPr>
          <p:cNvPr id="3" name="Content Placeholder 2">
            <a:extLst>
              <a:ext uri="{FF2B5EF4-FFF2-40B4-BE49-F238E27FC236}">
                <a16:creationId xmlns:a16="http://schemas.microsoft.com/office/drawing/2014/main" id="{46BC99AA-3A24-7A1D-B274-22FFC9C996D1}"/>
              </a:ext>
            </a:extLst>
          </p:cNvPr>
          <p:cNvSpPr>
            <a:spLocks noGrp="1"/>
          </p:cNvSpPr>
          <p:nvPr>
            <p:ph idx="1"/>
          </p:nvPr>
        </p:nvSpPr>
        <p:spPr/>
        <p:txBody>
          <a:bodyPr>
            <a:normAutofit fontScale="77500" lnSpcReduction="20000"/>
          </a:bodyPr>
          <a:lstStyle/>
          <a:p>
            <a:pPr algn="r" rtl="1"/>
            <a:r>
              <a:rPr lang="ar-IQ" dirty="0"/>
              <a:t>تعد نظرية الضبط الإداري من أهم نظريات القانون الاداري، وتتمثل في الإجراءات التي تتخذها الدولة بهدف إقامة النظام العام في المجتمع تحقيقاً للمصلحة العامة، ولغرض الوصول إلى هذه الغاية تباشر السلطات الإدارية نشاطها الضبطي الذي تمس به حريات الأفراد ونشاطهم الخاص لغرض حماية النظام العام.  وبناءً عليه لابد من الوقوف على معنى النظام العام، بوصفه الهدف الأساسي للإدارة الذي تسعى من أجل بلوغه. </a:t>
            </a:r>
          </a:p>
          <a:p>
            <a:pPr marL="0" indent="0" algn="r" rtl="1">
              <a:buNone/>
            </a:pPr>
            <a:r>
              <a:rPr lang="ar-IQ" dirty="0"/>
              <a:t> يعرف النظام العام في فقه القانون الاداري، فيعرف الفقيه الفرنسي شارل </a:t>
            </a:r>
            <a:r>
              <a:rPr lang="ar-IQ" dirty="0" err="1"/>
              <a:t>ديباش</a:t>
            </a:r>
            <a:r>
              <a:rPr lang="ar-IQ" dirty="0"/>
              <a:t> (</a:t>
            </a:r>
            <a:r>
              <a:rPr lang="en-US" dirty="0"/>
              <a:t>Charles </a:t>
            </a:r>
            <a:r>
              <a:rPr lang="en-US" dirty="0" err="1"/>
              <a:t>Debbash</a:t>
            </a:r>
            <a:r>
              <a:rPr lang="en-US" dirty="0"/>
              <a:t>) </a:t>
            </a:r>
            <a:r>
              <a:rPr lang="ar-IQ" dirty="0"/>
              <a:t>النظام العام " بأنه مفهوم متغير يلخص روح الحضارة وحقبة من الزمن وينطوي على مجموعة من المتطلبات التي تُعد أساسية لحماية الحياة الاجتماعية " .  في حين يذهب الفقيه لويس لوكاس </a:t>
            </a:r>
            <a:r>
              <a:rPr lang="en-US" dirty="0"/>
              <a:t>Louis Lucas)) </a:t>
            </a:r>
            <a:r>
              <a:rPr lang="ar-IQ" dirty="0"/>
              <a:t>إلى أن كل فكرة عن النظام العام " هي متغيرة وعائمة فهي أقرب صلة بالشعور منها بالواقع القانوني ". </a:t>
            </a:r>
          </a:p>
          <a:p>
            <a:pPr algn="r" rtl="1"/>
            <a:r>
              <a:rPr lang="ar-IQ" dirty="0"/>
              <a:t>في حين يذهب الفقيه </a:t>
            </a:r>
            <a:r>
              <a:rPr lang="ar-IQ" dirty="0" err="1"/>
              <a:t>هوريو</a:t>
            </a:r>
            <a:r>
              <a:rPr lang="ar-IQ" dirty="0"/>
              <a:t> (</a:t>
            </a:r>
            <a:r>
              <a:rPr lang="en-US" dirty="0" err="1"/>
              <a:t>Hauriou</a:t>
            </a:r>
            <a:r>
              <a:rPr lang="en-US" dirty="0"/>
              <a:t>) </a:t>
            </a:r>
            <a:r>
              <a:rPr lang="ar-IQ" dirty="0"/>
              <a:t>إلى تعريف النظام العام بأنه " حالة واقعية معارضة لحالة الفوضى" ، فالنظام العام يمنع أي فوضى أو اخلال أو اضطراب (</a:t>
            </a:r>
            <a:r>
              <a:rPr lang="en-US" dirty="0" err="1"/>
              <a:t>desordre</a:t>
            </a:r>
            <a:r>
              <a:rPr lang="en-US" dirty="0"/>
              <a:t>) </a:t>
            </a:r>
            <a:r>
              <a:rPr lang="ar-IQ" dirty="0"/>
              <a:t>في الدولة.  هذا يعني أن النظام العام يرفض كل إخلال واضطراب وفوضى في المجتمع، وما لاشك فيه أن توفير وحماية الامن الغذائي، تشكل حماية للنظام العام في البلاد، لان اي اضطراب في توفير الحق بالغذاء الكافي للأفراد سوف يشكل تهديداً وإخلالاً بالنظام العام. </a:t>
            </a:r>
          </a:p>
          <a:p>
            <a:pPr algn="r" rtl="1"/>
            <a:endParaRPr lang="en-US" dirty="0"/>
          </a:p>
        </p:txBody>
      </p:sp>
    </p:spTree>
    <p:extLst>
      <p:ext uri="{BB962C8B-B14F-4D97-AF65-F5344CB8AC3E}">
        <p14:creationId xmlns:p14="http://schemas.microsoft.com/office/powerpoint/2010/main" val="1530216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E9718-ED79-5B19-B111-DF134067F63F}"/>
              </a:ext>
            </a:extLst>
          </p:cNvPr>
          <p:cNvSpPr>
            <a:spLocks noGrp="1"/>
          </p:cNvSpPr>
          <p:nvPr>
            <p:ph type="title"/>
          </p:nvPr>
        </p:nvSpPr>
        <p:spPr/>
        <p:txBody>
          <a:bodyPr>
            <a:normAutofit fontScale="90000"/>
          </a:bodyPr>
          <a:lstStyle/>
          <a:p>
            <a:r>
              <a:rPr lang="ar-IQ" dirty="0"/>
              <a:t>تعريف وظيفة الادارة بحماية الامن الغذائي وفقا لنظرية المرفق العام</a:t>
            </a:r>
            <a:endParaRPr lang="en-US" dirty="0"/>
          </a:p>
        </p:txBody>
      </p:sp>
      <p:sp>
        <p:nvSpPr>
          <p:cNvPr id="3" name="Content Placeholder 2">
            <a:extLst>
              <a:ext uri="{FF2B5EF4-FFF2-40B4-BE49-F238E27FC236}">
                <a16:creationId xmlns:a16="http://schemas.microsoft.com/office/drawing/2014/main" id="{B65BC7C2-4A70-A547-B9A4-D7D5B135BF05}"/>
              </a:ext>
            </a:extLst>
          </p:cNvPr>
          <p:cNvSpPr>
            <a:spLocks noGrp="1"/>
          </p:cNvSpPr>
          <p:nvPr>
            <p:ph idx="1"/>
          </p:nvPr>
        </p:nvSpPr>
        <p:spPr>
          <a:xfrm>
            <a:off x="1099930" y="2556931"/>
            <a:ext cx="9796667" cy="4201678"/>
          </a:xfrm>
        </p:spPr>
        <p:txBody>
          <a:bodyPr>
            <a:normAutofit fontScale="92500" lnSpcReduction="20000"/>
          </a:bodyPr>
          <a:lstStyle/>
          <a:p>
            <a:pPr algn="r" rtl="1"/>
            <a:r>
              <a:rPr lang="ar-IQ" dirty="0"/>
              <a:t> اما اذا درسنا وظيفة الادارة بحماية الامن الغذائي من خلال تطبيق نظرية المرفق العام، فأننا سنجد ايضا ان الادارة ملزمة بحماية الامن الغذائي وصيانته، اشباعا للحاجات العامة وتلبيتا لحاجات الجمهور وتحقيقا للمصلحة العامة، اذ وفقا لهذه النظرية نجد ان للمرفق العام هدفا واحدا وهو ما عبر عنه الفقيه (</a:t>
            </a:r>
            <a:r>
              <a:rPr lang="ar-IQ" dirty="0" err="1"/>
              <a:t>هوريو</a:t>
            </a:r>
            <a:r>
              <a:rPr lang="ar-IQ" dirty="0"/>
              <a:t>) "بخدمة الجمهور وتلبية الحاجات العامة". .فالإدارة تقوم بوظيفتها من خلال نشاطها الاداري في المرافق العامة لغرض اشباع الحاجات العامة وخدمة الجمهور، فهذه الخدمة اصبحت تفرض على الدولة اليوم ان تكون متدخلة وان تمسك زمام الامور هي وتتولى ادارة المرافق العامة والمشروعات بنفسها من خلال هيئاتها الادارية او تدير هذه المرافق من خلال الاشراف والمتابعة والرقابة عليها وبتوجيهها ووفقا لما تتطلبه المصلحة العامة، وعلى هذا الاساس كان للإدارة ان تحقق الامن الغذائي من خلال المرافق العامة التي تنشئها لهذا الغرض والتي من خلالها تحافظ على الوضع الاقتصادي في البلاد من انتاج وتوزيع واستهلاك للبضائع، وكذلك الاستيراد والتصدير، وادارة رحى الزراعة والانتاج لمختلف الاغذية والاطعمة الصحية والسليمة، ولا فرق بين ان تكون الادارة هي ذاتها من تتولى هذه المهام او تحت اشرافها ورقابتها وتوجيهها، بحيث في حال المخالفة استعملت سلطاتها وامتيازاتها العامة لدرء اي خطر او تهديد او فوضى ممكن ان تصيب النظام العام من خلال تهديد الامن الغذائي في البلاد ووفرته وسلامته من حيث ان يكون متوفر وكافي وصحي وصالح للاستهلاك من قبل الافراد</a:t>
            </a:r>
          </a:p>
        </p:txBody>
      </p:sp>
    </p:spTree>
    <p:extLst>
      <p:ext uri="{BB962C8B-B14F-4D97-AF65-F5344CB8AC3E}">
        <p14:creationId xmlns:p14="http://schemas.microsoft.com/office/powerpoint/2010/main" val="292582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C456-37B7-7982-9581-9A633FE9354D}"/>
              </a:ext>
            </a:extLst>
          </p:cNvPr>
          <p:cNvSpPr>
            <a:spLocks noGrp="1"/>
          </p:cNvSpPr>
          <p:nvPr>
            <p:ph type="title"/>
          </p:nvPr>
        </p:nvSpPr>
        <p:spPr/>
        <p:txBody>
          <a:bodyPr>
            <a:normAutofit fontScale="90000"/>
          </a:bodyPr>
          <a:lstStyle/>
          <a:p>
            <a:r>
              <a:rPr lang="ar-IQ" dirty="0"/>
              <a:t>تعريف وظيفة الادارة بحماية الامن الغذائي وفقا لنظرية المرفق العام</a:t>
            </a:r>
            <a:endParaRPr lang="en-US" dirty="0"/>
          </a:p>
        </p:txBody>
      </p:sp>
      <p:sp>
        <p:nvSpPr>
          <p:cNvPr id="3" name="Content Placeholder 2">
            <a:extLst>
              <a:ext uri="{FF2B5EF4-FFF2-40B4-BE49-F238E27FC236}">
                <a16:creationId xmlns:a16="http://schemas.microsoft.com/office/drawing/2014/main" id="{22FCCFDF-090A-CE24-F5A6-CE68A6D94403}"/>
              </a:ext>
            </a:extLst>
          </p:cNvPr>
          <p:cNvSpPr>
            <a:spLocks noGrp="1"/>
          </p:cNvSpPr>
          <p:nvPr>
            <p:ph idx="1"/>
          </p:nvPr>
        </p:nvSpPr>
        <p:spPr/>
        <p:txBody>
          <a:bodyPr>
            <a:normAutofit lnSpcReduction="10000"/>
          </a:bodyPr>
          <a:lstStyle/>
          <a:p>
            <a:pPr algn="r" rtl="1"/>
            <a:r>
              <a:rPr lang="ar-IQ" dirty="0"/>
              <a:t>والذي يلاحظ مما ذكرناه في اعلاه اقتراب النشاط الاداري الذي تقوم به الهيئات الادارية سواء الضبط الاداري او المرفق العام من بعضهما، لوحدة الهدف في كلا النشاطين اذ نجد ان الادارة تسعى في كلاهما الى تحقيق المصلحة العامة.</a:t>
            </a:r>
          </a:p>
          <a:p>
            <a:pPr algn="r" rtl="1"/>
            <a:r>
              <a:rPr lang="ar-IQ" dirty="0"/>
              <a:t>بعد كل ما ذكرناه اعلاه يمكننا ان نعرف وظيفة الادارة في حماية الامن الغذائي بـ :</a:t>
            </a:r>
          </a:p>
          <a:p>
            <a:pPr algn="r" rtl="1"/>
            <a:r>
              <a:rPr lang="ar-IQ" dirty="0"/>
              <a:t>"نشاط الادارة الذي تباشره الهيئات الادارية بنفسها او تحت اشرافها ومراقبتها وتوجيهها،  لغرض اشباع حاجة الافراد العامة بتوفر الغذاء الكافي والصحي لحماية النظام العام في البلاد، او اعادته الى الحالة التي كان عليها اذا اضطرب او اختل بسبب انعدام الغذاء او نقصه او عدم سلامته وصلاحيته للاستهلاك من قبل الافراد، كل ذلك تحقيقا للصالح العام". </a:t>
            </a:r>
          </a:p>
          <a:p>
            <a:pPr algn="r" rtl="1"/>
            <a:endParaRPr lang="en-US" dirty="0"/>
          </a:p>
        </p:txBody>
      </p:sp>
    </p:spTree>
    <p:extLst>
      <p:ext uri="{BB962C8B-B14F-4D97-AF65-F5344CB8AC3E}">
        <p14:creationId xmlns:p14="http://schemas.microsoft.com/office/powerpoint/2010/main" val="3420657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2412-A5FA-8966-BB25-07D6ED934030}"/>
              </a:ext>
            </a:extLst>
          </p:cNvPr>
          <p:cNvSpPr>
            <a:spLocks noGrp="1"/>
          </p:cNvSpPr>
          <p:nvPr>
            <p:ph type="title"/>
          </p:nvPr>
        </p:nvSpPr>
        <p:spPr/>
        <p:txBody>
          <a:bodyPr/>
          <a:lstStyle/>
          <a:p>
            <a:r>
              <a:rPr lang="ar-IQ" dirty="0"/>
              <a:t>السند القانوني لوظيفة الادارة في حماية الأمن الغذائي </a:t>
            </a:r>
            <a:endParaRPr lang="en-US" dirty="0"/>
          </a:p>
        </p:txBody>
      </p:sp>
      <p:sp>
        <p:nvSpPr>
          <p:cNvPr id="3" name="Content Placeholder 2">
            <a:extLst>
              <a:ext uri="{FF2B5EF4-FFF2-40B4-BE49-F238E27FC236}">
                <a16:creationId xmlns:a16="http://schemas.microsoft.com/office/drawing/2014/main" id="{10D1622F-C220-8F30-A093-2A81747788D6}"/>
              </a:ext>
            </a:extLst>
          </p:cNvPr>
          <p:cNvSpPr>
            <a:spLocks noGrp="1"/>
          </p:cNvSpPr>
          <p:nvPr>
            <p:ph idx="1"/>
          </p:nvPr>
        </p:nvSpPr>
        <p:spPr/>
        <p:txBody>
          <a:bodyPr/>
          <a:lstStyle/>
          <a:p>
            <a:pPr algn="r" rtl="1"/>
            <a:r>
              <a:rPr lang="ar-IQ" dirty="0"/>
              <a:t>ان وظيفة الادارة في حماية الامن الغذائي هو واجب ومسؤولية لابد على الادارة الوفاء بها وادائها بأفضل حال لأفراد دولتها، كونها تتعلق بعنصر الغذاء المرتبط بحياة الانسان ووجوده، لذا نجد لزاما علينا ان ندرس السند القانوني لوظيفة الادارة في حماية الامن الغذائي في القانون الدولي، ثم ندرس السند القانوني لوظيفة الادارة في حماية الامن الغذائي في القانون الداخلي </a:t>
            </a:r>
            <a:endParaRPr lang="en-US" dirty="0"/>
          </a:p>
        </p:txBody>
      </p:sp>
    </p:spTree>
    <p:extLst>
      <p:ext uri="{BB962C8B-B14F-4D97-AF65-F5344CB8AC3E}">
        <p14:creationId xmlns:p14="http://schemas.microsoft.com/office/powerpoint/2010/main" val="3203037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9AE54-8B6C-9584-877A-5E780F58F50B}"/>
              </a:ext>
            </a:extLst>
          </p:cNvPr>
          <p:cNvSpPr>
            <a:spLocks noGrp="1"/>
          </p:cNvSpPr>
          <p:nvPr>
            <p:ph type="title"/>
          </p:nvPr>
        </p:nvSpPr>
        <p:spPr/>
        <p:txBody>
          <a:bodyPr>
            <a:normAutofit fontScale="90000"/>
          </a:bodyPr>
          <a:lstStyle/>
          <a:p>
            <a:pPr rtl="1"/>
            <a:r>
              <a:rPr lang="ar-IQ" dirty="0"/>
              <a:t>أولا -السند القانوني لوظيفة الادارة في حماية الامن الغذائي في القانون الدولي </a:t>
            </a:r>
            <a:endParaRPr lang="en-US" dirty="0"/>
          </a:p>
        </p:txBody>
      </p:sp>
      <p:sp>
        <p:nvSpPr>
          <p:cNvPr id="3" name="Content Placeholder 2">
            <a:extLst>
              <a:ext uri="{FF2B5EF4-FFF2-40B4-BE49-F238E27FC236}">
                <a16:creationId xmlns:a16="http://schemas.microsoft.com/office/drawing/2014/main" id="{CABAC429-302F-91CE-6CCE-460376239066}"/>
              </a:ext>
            </a:extLst>
          </p:cNvPr>
          <p:cNvSpPr>
            <a:spLocks noGrp="1"/>
          </p:cNvSpPr>
          <p:nvPr>
            <p:ph idx="1"/>
          </p:nvPr>
        </p:nvSpPr>
        <p:spPr/>
        <p:txBody>
          <a:bodyPr/>
          <a:lstStyle/>
          <a:p>
            <a:pPr algn="r" rtl="1"/>
            <a:r>
              <a:rPr lang="ar-IQ" dirty="0"/>
              <a:t>يعالج القانون الدولي العام مشكلات المجتمع والدول ويضع التنظيم القانوني المناسب لها من خلال القواعد القانونية في الاتفاقيات الدولية وقرارات وتوصيات المنظمات الدولية والسلوك او العرف الدولي والمبادئ العامة للقانون واحكام وقرارات القضاء الدولي والمتعلقة بحماية الحقوق الاقتصادية والاجتماعية والثقافية ومنها الحق في الغذاء الكافي والصحي او السليم.</a:t>
            </a:r>
          </a:p>
          <a:p>
            <a:pPr algn="r" rtl="1"/>
            <a:r>
              <a:rPr lang="ar-IQ" dirty="0"/>
              <a:t>وهنا سوف نذكر اهم قواعد القانون الدولي التي تشكل سندا واساسا قانونيا لوظيفة الإدارة في حماية الامن الغذائي وتوفيره بصورة دائمة ومستمرة لأفراد الدولة. </a:t>
            </a:r>
            <a:endParaRPr lang="en-US" dirty="0"/>
          </a:p>
        </p:txBody>
      </p:sp>
    </p:spTree>
    <p:extLst>
      <p:ext uri="{BB962C8B-B14F-4D97-AF65-F5344CB8AC3E}">
        <p14:creationId xmlns:p14="http://schemas.microsoft.com/office/powerpoint/2010/main" val="1615113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23CFF-F1DC-00D8-8899-75447C8FF07D}"/>
              </a:ext>
            </a:extLst>
          </p:cNvPr>
          <p:cNvSpPr>
            <a:spLocks noGrp="1"/>
          </p:cNvSpPr>
          <p:nvPr>
            <p:ph type="title"/>
          </p:nvPr>
        </p:nvSpPr>
        <p:spPr/>
        <p:txBody>
          <a:bodyPr>
            <a:normAutofit fontScale="90000"/>
          </a:bodyPr>
          <a:lstStyle/>
          <a:p>
            <a:r>
              <a:rPr lang="ar-IQ" dirty="0"/>
              <a:t>أولا -السند القانوني لوظيفة الادارة في حماية الامن الغذائي في القانون الدولي </a:t>
            </a:r>
            <a:endParaRPr lang="en-US" dirty="0"/>
          </a:p>
        </p:txBody>
      </p:sp>
      <p:sp>
        <p:nvSpPr>
          <p:cNvPr id="3" name="Content Placeholder 2">
            <a:extLst>
              <a:ext uri="{FF2B5EF4-FFF2-40B4-BE49-F238E27FC236}">
                <a16:creationId xmlns:a16="http://schemas.microsoft.com/office/drawing/2014/main" id="{1873857E-E288-BDB0-CA74-99C5A71C137E}"/>
              </a:ext>
            </a:extLst>
          </p:cNvPr>
          <p:cNvSpPr>
            <a:spLocks noGrp="1"/>
          </p:cNvSpPr>
          <p:nvPr>
            <p:ph idx="1"/>
          </p:nvPr>
        </p:nvSpPr>
        <p:spPr>
          <a:xfrm>
            <a:off x="901148" y="2556931"/>
            <a:ext cx="9995450" cy="4002895"/>
          </a:xfrm>
        </p:spPr>
        <p:txBody>
          <a:bodyPr>
            <a:normAutofit fontScale="85000" lnSpcReduction="20000"/>
          </a:bodyPr>
          <a:lstStyle/>
          <a:p>
            <a:pPr marL="0" indent="0" algn="r" rtl="1">
              <a:buNone/>
            </a:pPr>
            <a:r>
              <a:rPr lang="ar-IQ" dirty="0"/>
              <a:t>1- الاعلان العالمي لحقوق الانسان لسنة  1948:- اذ تم الاعتراف بالحق في الغذاء الكافي بوصفه التزام قانوني بموجب القانون الدولي حينما تم الاعتراف به كحق من حقوق الانسان في الاعلان العالمي لحقوق الانسان لعام 1948  في المادة (25 / الفقرة 1) منه والتي تنص: "لكلِّ شخص حقٌّ في مستوى معيشة يكفي لضمان الصحة والرفاهية له ولأسرته، وخاصَّةً على صعيد المأكل والملبس والمسكن والعناية الطبية وصعيد الخدمات الاجتماعية الضرورية، وله الحقُّ في ما يأمن به الغوائل في حالات البطالة أو المرض أو العجز أو الترمُّل أو الشيخوخة أو غير ذلك من الظروف الخارجة عن إرادته والتي تفقده أسباب عيشه".</a:t>
            </a:r>
          </a:p>
          <a:p>
            <a:pPr marL="0" indent="0" algn="r" rtl="1">
              <a:buNone/>
            </a:pPr>
            <a:r>
              <a:rPr lang="ar-IQ" dirty="0"/>
              <a:t>2- العهد الدولي الخاص بالحقوق الاقتصادية والاجتماعية والثقافية لعام 1966 ان حق الإنسان في الغذاء الكافي معترف به في العديد من الصكوك بموجب القانون الدولي. ومنه العهد الدولي الخاص بالحقوق الاقتصادية والاجتماعية والثقافية لعام 1966. فطبقاً للمادة (11-1) من هذا العهد، تقر الدول الأطراف "بحق كل شخص في مستوى معيشي كاف لـه ولأسرته يوفر ما يفي بحاجتهم من الغـذاء، والكساء، والمأوى وبحقه في تحسين متواصل لظروفه المعيشية"، بينما تعترف، طبقاً للمادة (11-2) ، بأن تدابير أكثر استعجالاً وإلحاحاً قد تلزم لتأمين "الحق الأساسي في التحرر من الجوع وسوء التغذية". وحق الإنسان في الغذاء الكافي يتسم بأهمية حاسمة بالنسبة للتمتع بجميع الحقوق. فهو ينطبق على كل فرد ومن ثم فإن الإشارة في المادة (11-1) إلى "لنفسه ولأسرته" لا تعني أي تقييد لانطباق هذا الحق على الأفراد أو على اسرهم . وعلى هذا الاساس ينص العهد الدولي للحقوق الاقتصادية والاجتماعية والثقافية لعام 1966 على ضمانة قانونية اساسية للحق في التحرر من الجوع والاعمال التدريجي للحق في الغذاء الكافي وفقا للمادة (11) منه</a:t>
            </a:r>
          </a:p>
          <a:p>
            <a:pPr algn="r" rtl="1"/>
            <a:endParaRPr lang="en-US" dirty="0"/>
          </a:p>
        </p:txBody>
      </p:sp>
    </p:spTree>
    <p:extLst>
      <p:ext uri="{BB962C8B-B14F-4D97-AF65-F5344CB8AC3E}">
        <p14:creationId xmlns:p14="http://schemas.microsoft.com/office/powerpoint/2010/main" val="1802079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52AF9-3753-2E5B-E36A-F0958E1B8C2C}"/>
              </a:ext>
            </a:extLst>
          </p:cNvPr>
          <p:cNvSpPr>
            <a:spLocks noGrp="1"/>
          </p:cNvSpPr>
          <p:nvPr>
            <p:ph type="title"/>
          </p:nvPr>
        </p:nvSpPr>
        <p:spPr/>
        <p:txBody>
          <a:bodyPr>
            <a:normAutofit fontScale="90000"/>
          </a:bodyPr>
          <a:lstStyle/>
          <a:p>
            <a:r>
              <a:rPr lang="ar-IQ" dirty="0"/>
              <a:t>أولا -السند القانوني لوظيفة الادارة في حماية الامن الغذائي في القانون الدولي </a:t>
            </a:r>
            <a:endParaRPr lang="en-US" dirty="0"/>
          </a:p>
        </p:txBody>
      </p:sp>
      <p:sp>
        <p:nvSpPr>
          <p:cNvPr id="3" name="Content Placeholder 2">
            <a:extLst>
              <a:ext uri="{FF2B5EF4-FFF2-40B4-BE49-F238E27FC236}">
                <a16:creationId xmlns:a16="http://schemas.microsoft.com/office/drawing/2014/main" id="{68E928D1-8A0F-DA1F-0562-3DE064A1C5DB}"/>
              </a:ext>
            </a:extLst>
          </p:cNvPr>
          <p:cNvSpPr>
            <a:spLocks noGrp="1"/>
          </p:cNvSpPr>
          <p:nvPr>
            <p:ph idx="1"/>
          </p:nvPr>
        </p:nvSpPr>
        <p:spPr/>
        <p:txBody>
          <a:bodyPr>
            <a:normAutofit fontScale="85000" lnSpcReduction="20000"/>
          </a:bodyPr>
          <a:lstStyle/>
          <a:p>
            <a:pPr algn="r" rtl="1"/>
            <a:r>
              <a:rPr lang="ar-IQ" dirty="0"/>
              <a:t>3-لجنة الأمم المتحدة المعنية بالحقوق الاقتصادية والاجتماعية والثقافية وهي الهيئة المختصة بمراقبة تنفيذ اعمال العهد الدولي الخاص بالحقوق الاقتصادية والاجتماعية والثقافية في الدول الاطراف فيه، تعرف الحق بالغذاء "هو الحق في الحصول بشكل منتظم، دائم وحر، إما بصورة مباشرة أو بواسطة مشتريات نقدية، على غذاء وافٍ وكافٍ من الناحيتين الكمية والنوعية، بما يتوافق مع التقاليد الثقافية للشعب الذي ينتمي إليه المستهلك ويكفل له حياة بدنية ونفسية، وفردية وجماعية، مُرضية وكريمة وبمنأىً عن الخوف"، كما أعلنت اللجنة أنه "يتم إعمال الحق في الغذاء الكافي عندما يتاح ماديًا واقتصاديًا لكل رجل وامرأة وطفل بمفرده أو مع غيره من الأشخاص، في كافة الأوقات، سبيل الحصول على الغذاء الكافي أو وسائل شرائه" ، وهذا ينطبق مع المرتكز الذي يشترطه توفر الامن الغذائي في الدولة الواحدة او مكان معين من ان يكون متوفر للأفراد وفي متناول اليد ومتاح لهم ماديا او اقتصاديا من خلال توفر القدرة الشرائية وفي كافة الاوقات. </a:t>
            </a:r>
          </a:p>
          <a:p>
            <a:pPr algn="r" rtl="1"/>
            <a:r>
              <a:rPr lang="ar-IQ" dirty="0"/>
              <a:t>ولذلك، لا ينبغي تفسير الحق في الغذاء الكافي تفسيرًا ضيقًا يقصره على تأمين الحد الأدنى من السعرات الحرارية والبروتينات وغير ذلك من العناصر المغذية المحددة. وسيلزم إعمال الحق في الغذاء الكافي بصورة تدريجية. لكن الدول ملتزمة أساسًا باتخاذ التدابير اللازمة للتخفيف من أثر الجوع حتى في أوقات الكوارث الطبيعية".</a:t>
            </a:r>
          </a:p>
          <a:p>
            <a:pPr algn="r" rtl="1"/>
            <a:endParaRPr lang="en-US" dirty="0"/>
          </a:p>
        </p:txBody>
      </p:sp>
    </p:spTree>
    <p:extLst>
      <p:ext uri="{BB962C8B-B14F-4D97-AF65-F5344CB8AC3E}">
        <p14:creationId xmlns:p14="http://schemas.microsoft.com/office/powerpoint/2010/main" val="621406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4F2E2-46BA-AFA9-0297-165868F73CA1}"/>
              </a:ext>
            </a:extLst>
          </p:cNvPr>
          <p:cNvSpPr>
            <a:spLocks noGrp="1"/>
          </p:cNvSpPr>
          <p:nvPr>
            <p:ph type="title"/>
          </p:nvPr>
        </p:nvSpPr>
        <p:spPr/>
        <p:txBody>
          <a:bodyPr>
            <a:normAutofit fontScale="90000"/>
          </a:bodyPr>
          <a:lstStyle/>
          <a:p>
            <a:r>
              <a:rPr lang="ar-IQ" dirty="0"/>
              <a:t>أولا -السند القانوني لوظيفة الادارة في حماية الامن الغذائي في القانون الدولي </a:t>
            </a:r>
            <a:endParaRPr lang="en-US" dirty="0"/>
          </a:p>
        </p:txBody>
      </p:sp>
      <p:sp>
        <p:nvSpPr>
          <p:cNvPr id="3" name="Content Placeholder 2">
            <a:extLst>
              <a:ext uri="{FF2B5EF4-FFF2-40B4-BE49-F238E27FC236}">
                <a16:creationId xmlns:a16="http://schemas.microsoft.com/office/drawing/2014/main" id="{8D32A0FE-C6F7-200F-40DF-1BF82459048A}"/>
              </a:ext>
            </a:extLst>
          </p:cNvPr>
          <p:cNvSpPr>
            <a:spLocks noGrp="1"/>
          </p:cNvSpPr>
          <p:nvPr>
            <p:ph idx="1"/>
          </p:nvPr>
        </p:nvSpPr>
        <p:spPr/>
        <p:txBody>
          <a:bodyPr>
            <a:normAutofit/>
          </a:bodyPr>
          <a:lstStyle/>
          <a:p>
            <a:pPr algn="r" rtl="1"/>
            <a:r>
              <a:rPr lang="ar-IQ" dirty="0"/>
              <a:t>4-منظمة الاغذية والزراعة للأمم المتحدة ((</a:t>
            </a:r>
            <a:r>
              <a:rPr lang="en-US" dirty="0" err="1"/>
              <a:t>fao</a:t>
            </a:r>
            <a:r>
              <a:rPr lang="ar-IQ" dirty="0"/>
              <a:t> )اذ توكد المنظمة على الحق الاساسي في الغذاء، واهمية اتباع نهج قائم لتحقيق الامن الغذائي وحمايته ومعالجة اسباب الجوع وسوء التغذية، فالتخلص من الجوع والامن الغذائي من حقوق الانسان الرئيسية، وهي من الاهداف الدستورية لمنظمة الاغذية والزراعة، وقد اعتمدت الدول في المنظمة في عام 2004 ، المبادئ التوجيهية الطوعية لدعم الاعمال التدريجي للحق في الغذاء الكافي في اطار الامن الغذائي الوطني (المبادئ التوجيهية المتعلقة بالحق في الغذاء) .</a:t>
            </a:r>
          </a:p>
          <a:p>
            <a:pPr algn="r" rtl="1"/>
            <a:r>
              <a:rPr lang="ar-IQ" dirty="0"/>
              <a:t>اذ تدعم المنظمة الدول التي تنفذ المبادئ التوجيهية المتعلقة بالحق في الغذاء، من خلال دعم الحوكمة السليمة للأمن الغذائي على المستوى العالمي والاقليمي.</a:t>
            </a:r>
          </a:p>
          <a:p>
            <a:endParaRPr lang="en-US" dirty="0"/>
          </a:p>
        </p:txBody>
      </p:sp>
      <p:pic>
        <p:nvPicPr>
          <p:cNvPr id="5" name="Picture 4">
            <a:extLst>
              <a:ext uri="{FF2B5EF4-FFF2-40B4-BE49-F238E27FC236}">
                <a16:creationId xmlns:a16="http://schemas.microsoft.com/office/drawing/2014/main" id="{0345121C-D8B3-6DA2-5B3B-99F1C5E60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5547" y="-450574"/>
            <a:ext cx="3207026" cy="7527236"/>
          </a:xfrm>
          <a:prstGeom prst="rect">
            <a:avLst/>
          </a:prstGeom>
        </p:spPr>
      </p:pic>
    </p:spTree>
    <p:extLst>
      <p:ext uri="{BB962C8B-B14F-4D97-AF65-F5344CB8AC3E}">
        <p14:creationId xmlns:p14="http://schemas.microsoft.com/office/powerpoint/2010/main" val="2433874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B09BA-2A0D-3B28-9D3C-AFA54457FAB9}"/>
              </a:ext>
            </a:extLst>
          </p:cNvPr>
          <p:cNvSpPr>
            <a:spLocks noGrp="1"/>
          </p:cNvSpPr>
          <p:nvPr>
            <p:ph type="title"/>
          </p:nvPr>
        </p:nvSpPr>
        <p:spPr/>
        <p:txBody>
          <a:bodyPr>
            <a:normAutofit fontScale="90000"/>
          </a:bodyPr>
          <a:lstStyle/>
          <a:p>
            <a:pPr rtl="1"/>
            <a:r>
              <a:rPr lang="ar-IQ" dirty="0"/>
              <a:t>ثانيا -السند القانوني لوظيفة الادارة في حماية الامن الغذائي في القانون الداخلي</a:t>
            </a:r>
            <a:endParaRPr lang="en-US" dirty="0"/>
          </a:p>
        </p:txBody>
      </p:sp>
      <p:sp>
        <p:nvSpPr>
          <p:cNvPr id="3" name="Content Placeholder 2">
            <a:extLst>
              <a:ext uri="{FF2B5EF4-FFF2-40B4-BE49-F238E27FC236}">
                <a16:creationId xmlns:a16="http://schemas.microsoft.com/office/drawing/2014/main" id="{15CE64F8-6D51-54BE-EEFE-954E2FCAEB29}"/>
              </a:ext>
            </a:extLst>
          </p:cNvPr>
          <p:cNvSpPr>
            <a:spLocks noGrp="1"/>
          </p:cNvSpPr>
          <p:nvPr>
            <p:ph idx="1"/>
          </p:nvPr>
        </p:nvSpPr>
        <p:spPr>
          <a:xfrm>
            <a:off x="1295401" y="2504661"/>
            <a:ext cx="9601196" cy="4147930"/>
          </a:xfrm>
        </p:spPr>
        <p:txBody>
          <a:bodyPr>
            <a:normAutofit fontScale="62500" lnSpcReduction="20000"/>
          </a:bodyPr>
          <a:lstStyle/>
          <a:p>
            <a:pPr algn="r" rtl="1"/>
            <a:r>
              <a:rPr lang="ar-IQ" dirty="0"/>
              <a:t>لدراسة السند القانوني لوظيفة الادارة في حماية الامن الغذائي في القانون الداخلي سوف ندرس في الاول حمايته في الدستور ثم ندرس حمايته في التشريع الوطني.</a:t>
            </a:r>
          </a:p>
          <a:p>
            <a:pPr algn="r" rtl="1"/>
            <a:r>
              <a:rPr lang="ar-IQ" sz="3200" b="1" dirty="0"/>
              <a:t>أولا- السند القانوني لوظيفة الادارة في حماية الامن الغذائي في الدستور </a:t>
            </a:r>
            <a:r>
              <a:rPr lang="ar-IQ" dirty="0"/>
              <a:t>لقد كانت الدساتير متباينة في تنظيمها لموضوع الامن الغذائي والحق في الغذاء الكافي والصحي، الا ان الملاحظ ان دساتير الدول الاجنبية كانت سباقة في الاشارة الى الحق في الغذاء، او الى موضوع الامن الغذائي، وسوف نشير الى البعض منها والتي نرغب من مشرعنا مسايرتها لما ورد فيها من دلالة مباشرة على حماية الامن الغذائي في صلب دستورها</a:t>
            </a:r>
          </a:p>
          <a:p>
            <a:pPr algn="r" rtl="1"/>
            <a:r>
              <a:rPr lang="ar-IQ" sz="3800" dirty="0"/>
              <a:t>اولا: الدساتير الاجنبية</a:t>
            </a:r>
            <a:r>
              <a:rPr lang="ar-IQ" dirty="0"/>
              <a:t>	 من الدساتير التي نظمت هذا الموضوع هو دستور (بنما) لعام ١٩٧٢ والمعدل عام ٢٠٠٤ والذي نص في المادة (110) على ان (تلتزم الدولة في المقام الاول بتطوير النتائج الاتية: ١- وضع سياسة وطنية للغذاء والتغذية وضمان الظروف الغذائية لجميع السكان من خلال تعزيز الانتاج واستهلاك الاغذية المناسبة ). وفي هذا النص دلالة واضحة على حماية الامن الغذائي.</a:t>
            </a:r>
          </a:p>
          <a:p>
            <a:pPr algn="r" rtl="1"/>
            <a:r>
              <a:rPr lang="ar-IQ" dirty="0"/>
              <a:t>كما خصص دستور (نيكاراغوا) لعام ١٩٨٧ للنص على تنظيم الامن الغذائي وذلك في المادة (٣٧) والتي تنص على ان ( من حق </a:t>
            </a:r>
            <a:r>
              <a:rPr lang="ar-IQ" dirty="0" err="1"/>
              <a:t>النيكاراغويين</a:t>
            </a:r>
            <a:r>
              <a:rPr lang="ar-IQ" dirty="0"/>
              <a:t> ان يكونوا محميين ضد الجوع ، ويجب على الدولة تعزيز البرامج التي تضمن الغذاء الكافي وتوزيعه العادل )، وهذا النص ايضا يشكل دلالة واضحة وصريحة عل حماية الامن الغذائي في البلاد.</a:t>
            </a:r>
          </a:p>
          <a:p>
            <a:pPr algn="r" rtl="1"/>
            <a:r>
              <a:rPr lang="ar-IQ" dirty="0"/>
              <a:t>كذلك الحال في دستور (الاكوادور) لعام ٢٠٠٨ فقد نص صراحة في الفصل الثاني منه على حماية الامن الغذائي من خلال نص المادة (١3) والذي انتظم على ان ( يحق للأفراد والجماعات المحلية بصفة دائمة الحصول على غذاء صحي وكافي ومعقول ويفضل المنتج المحلي تماشيا مع هوياتهم الثقافية المختلفة، وتعزز الدولة الاكوادورية السيادة الغذائية)، </a:t>
            </a:r>
          </a:p>
          <a:p>
            <a:pPr algn="r" rtl="1"/>
            <a:endParaRPr lang="ar-IQ" dirty="0"/>
          </a:p>
          <a:p>
            <a:pPr algn="r" rtl="1"/>
            <a:endParaRPr lang="en-US" dirty="0"/>
          </a:p>
        </p:txBody>
      </p:sp>
    </p:spTree>
    <p:extLst>
      <p:ext uri="{BB962C8B-B14F-4D97-AF65-F5344CB8AC3E}">
        <p14:creationId xmlns:p14="http://schemas.microsoft.com/office/powerpoint/2010/main" val="3126439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E5119-D3F2-FD65-F89E-900188FA0232}"/>
              </a:ext>
            </a:extLst>
          </p:cNvPr>
          <p:cNvSpPr>
            <a:spLocks noGrp="1"/>
          </p:cNvSpPr>
          <p:nvPr>
            <p:ph type="title"/>
          </p:nvPr>
        </p:nvSpPr>
        <p:spPr/>
        <p:txBody>
          <a:bodyPr>
            <a:normAutofit fontScale="90000"/>
          </a:bodyPr>
          <a:lstStyle/>
          <a:p>
            <a:r>
              <a:rPr lang="ar-IQ" dirty="0"/>
              <a:t>ثانيا -السند القانوني لوظيفة الادارة في حماية الامن الغذائي في القانون الداخلي</a:t>
            </a:r>
            <a:endParaRPr lang="en-US" dirty="0"/>
          </a:p>
        </p:txBody>
      </p:sp>
      <p:sp>
        <p:nvSpPr>
          <p:cNvPr id="3" name="Content Placeholder 2">
            <a:extLst>
              <a:ext uri="{FF2B5EF4-FFF2-40B4-BE49-F238E27FC236}">
                <a16:creationId xmlns:a16="http://schemas.microsoft.com/office/drawing/2014/main" id="{6710CEC5-2A4F-B6BA-A166-97E90CD7F516}"/>
              </a:ext>
            </a:extLst>
          </p:cNvPr>
          <p:cNvSpPr>
            <a:spLocks noGrp="1"/>
          </p:cNvSpPr>
          <p:nvPr>
            <p:ph idx="1"/>
          </p:nvPr>
        </p:nvSpPr>
        <p:spPr>
          <a:xfrm>
            <a:off x="1295401" y="2556931"/>
            <a:ext cx="9601196" cy="3592078"/>
          </a:xfrm>
        </p:spPr>
        <p:txBody>
          <a:bodyPr>
            <a:normAutofit fontScale="92500" lnSpcReduction="20000"/>
          </a:bodyPr>
          <a:lstStyle/>
          <a:p>
            <a:pPr algn="r" rtl="1"/>
            <a:r>
              <a:rPr lang="ar-IQ" dirty="0"/>
              <a:t>ثانيا: الدساتير العربية</a:t>
            </a:r>
          </a:p>
          <a:p>
            <a:pPr algn="r" rtl="1"/>
            <a:r>
              <a:rPr lang="ar-IQ" dirty="0"/>
              <a:t>من الملاحظ ان الدساتير العربية لم تنص اغلبها بشكل مباشر على موضوع الامن الغذائي، وانما جعلت الاشارة اليه بشكل غير مباشر ومنها دستور الامارات لعام 1971 المعدل، والذي نص في المادة (16) من الباب الثاني المتعلق بالدعامات الاجتماعية والاقتصادية، اذ نصت على: " يعمل المجتمع برعايته للطفولة والأمومة ويحمي القصر وغيرهم من الأشخاص العاجزين عن رعاية انفسهم لسبب من الأسباب، كالمرض أو العجز أو الشيخوخة أو البطالة الإجبارية، ويتولى مساعدتهم وتأهيلهم لصالحهم وصالح المجتمع، وتنظم قوانين المساعدات العامة والتأمينات الاجتماعية هذه الأمور". </a:t>
            </a:r>
          </a:p>
          <a:p>
            <a:pPr algn="r" rtl="1"/>
            <a:r>
              <a:rPr lang="ar-IQ" dirty="0"/>
              <a:t>وكذلك الدستور الجزائري لعام 2020، والذي نصت المادة (62) منه على: "تعمل السلطات العمومية على حماية المستهلكين، بشكل يضمن لهم الأمن والسلامة والصحة وحقوقهم الاقتصادية"، فنص المادة فيه اشارة الى وظيفة الادارة بحماية المستهلك وتوفير الامن والسلامة والصحة له، ويدخل الامن الغذائي في ذلك.</a:t>
            </a:r>
          </a:p>
        </p:txBody>
      </p:sp>
    </p:spTree>
    <p:extLst>
      <p:ext uri="{BB962C8B-B14F-4D97-AF65-F5344CB8AC3E}">
        <p14:creationId xmlns:p14="http://schemas.microsoft.com/office/powerpoint/2010/main" val="2967148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11A63-AA76-0849-F71D-F0A99A66CFCB}"/>
              </a:ext>
            </a:extLst>
          </p:cNvPr>
          <p:cNvSpPr>
            <a:spLocks noGrp="1"/>
          </p:cNvSpPr>
          <p:nvPr>
            <p:ph type="title"/>
          </p:nvPr>
        </p:nvSpPr>
        <p:spPr/>
        <p:txBody>
          <a:bodyPr/>
          <a:lstStyle/>
          <a:p>
            <a:pPr rtl="1"/>
            <a:r>
              <a:rPr lang="ar-IQ" dirty="0"/>
              <a:t>موقف دستور العراق لسنة 2005</a:t>
            </a:r>
            <a:endParaRPr lang="en-US" dirty="0"/>
          </a:p>
        </p:txBody>
      </p:sp>
      <p:sp>
        <p:nvSpPr>
          <p:cNvPr id="3" name="Content Placeholder 2">
            <a:extLst>
              <a:ext uri="{FF2B5EF4-FFF2-40B4-BE49-F238E27FC236}">
                <a16:creationId xmlns:a16="http://schemas.microsoft.com/office/drawing/2014/main" id="{61FB82B7-F240-833C-D339-B40C5ED4BF0B}"/>
              </a:ext>
            </a:extLst>
          </p:cNvPr>
          <p:cNvSpPr>
            <a:spLocks noGrp="1"/>
          </p:cNvSpPr>
          <p:nvPr>
            <p:ph idx="1"/>
          </p:nvPr>
        </p:nvSpPr>
        <p:spPr/>
        <p:txBody>
          <a:bodyPr>
            <a:normAutofit fontScale="77500" lnSpcReduction="20000"/>
          </a:bodyPr>
          <a:lstStyle/>
          <a:p>
            <a:pPr algn="r" rtl="1"/>
            <a:r>
              <a:rPr lang="ar-IQ" dirty="0"/>
              <a:t>اما موقف المشرع الدستوري العراقي في دستور 2005، فقد ساير الدساتير التي اشارت الى الامن الغذائي او الحق في الغذاء بصورة غير مباشرة وانما ضمنية، لذا ندعو المشرع العراقي الى مسايرة الدساتير التي نصت على حماية الامن الغذائي بنصوص دستورية صريحة ومباشرة وكما ذكرنا في اعلاه، واهم النصوص التي وردت فيها اشارة ضمنية للأمن الغذائي نذكر:</a:t>
            </a:r>
          </a:p>
          <a:p>
            <a:pPr algn="r" rtl="1"/>
            <a:r>
              <a:rPr lang="ar-IQ" dirty="0"/>
              <a:t>أ‌-	المادة (29/ اولا/ ب) والتي نصت على ان: " تكفل الدولة حماية الأمومة والطفولة والشيخوخة، وترعى </a:t>
            </a:r>
            <a:r>
              <a:rPr lang="ar-IQ" dirty="0" err="1"/>
              <a:t>النشئ</a:t>
            </a:r>
            <a:r>
              <a:rPr lang="ar-IQ" dirty="0"/>
              <a:t> والشباب وتوفر لهم الظروف المناسبة لتنمية ملكاتهم وقدراتهم".</a:t>
            </a:r>
          </a:p>
          <a:p>
            <a:pPr algn="r" rtl="1"/>
            <a:r>
              <a:rPr lang="ar-IQ" dirty="0"/>
              <a:t>فكيف للدولة ان تكفل مثل هذه الحماية للأفراد وان توفر لهم الظروف المناسبة لتنمية ملكاتهم وقدراتهم دون ان تضمن لهم الحق في الحصول على الغذاء الكافي والصحي الذي هو سبب وجودهم وديمومتهم في الحياة، اكيد ان هذا لا يتحقق دون حماية الامن الغذائي لهم.</a:t>
            </a:r>
          </a:p>
          <a:p>
            <a:pPr algn="r" rtl="1"/>
            <a:r>
              <a:rPr lang="ar-IQ" dirty="0"/>
              <a:t>ب‌-	المادة (30) من الدستور والتي نصت على اولا: "تكفل الدولة للفرد وللآسرة ـ وبخاصة الطفل والمرأة ـ الضمان الاجتماعي والصحي، والمقومات الأساسية للعيش في حياٍة حرة كريمٍة، تؤمن لهم الدخل . المناسب، والسكن الملائم".</a:t>
            </a:r>
          </a:p>
          <a:p>
            <a:pPr algn="r" rtl="1"/>
            <a:endParaRPr lang="en-US" dirty="0"/>
          </a:p>
        </p:txBody>
      </p:sp>
    </p:spTree>
    <p:extLst>
      <p:ext uri="{BB962C8B-B14F-4D97-AF65-F5344CB8AC3E}">
        <p14:creationId xmlns:p14="http://schemas.microsoft.com/office/powerpoint/2010/main" val="3948084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79E03-DD1D-097F-CA9B-93C4E094FE7A}"/>
              </a:ext>
            </a:extLst>
          </p:cNvPr>
          <p:cNvSpPr>
            <a:spLocks noGrp="1"/>
          </p:cNvSpPr>
          <p:nvPr>
            <p:ph type="title"/>
          </p:nvPr>
        </p:nvSpPr>
        <p:spPr/>
        <p:txBody>
          <a:bodyPr/>
          <a:lstStyle/>
          <a:p>
            <a:r>
              <a:rPr lang="ar-IQ" dirty="0"/>
              <a:t>موقف دستور العراق لسنة 2005</a:t>
            </a:r>
            <a:endParaRPr lang="en-US" dirty="0"/>
          </a:p>
        </p:txBody>
      </p:sp>
      <p:sp>
        <p:nvSpPr>
          <p:cNvPr id="3" name="Content Placeholder 2">
            <a:extLst>
              <a:ext uri="{FF2B5EF4-FFF2-40B4-BE49-F238E27FC236}">
                <a16:creationId xmlns:a16="http://schemas.microsoft.com/office/drawing/2014/main" id="{A7E30076-B000-7605-446B-158D824C8005}"/>
              </a:ext>
            </a:extLst>
          </p:cNvPr>
          <p:cNvSpPr>
            <a:spLocks noGrp="1"/>
          </p:cNvSpPr>
          <p:nvPr>
            <p:ph idx="1"/>
          </p:nvPr>
        </p:nvSpPr>
        <p:spPr/>
        <p:txBody>
          <a:bodyPr>
            <a:normAutofit fontScale="92500"/>
          </a:bodyPr>
          <a:lstStyle/>
          <a:p>
            <a:pPr algn="r" rtl="1"/>
            <a:r>
              <a:rPr lang="ar-IQ" dirty="0"/>
              <a:t>ثانيًا: " تكفل الدولة الضمان الاجتماعي و الصحي للعراقيين في حال الشيخوخة أو المرض أو العجز عن العمل أو التشرد أو اليتم أو البطالة، وتعمل على وقايتهم من الجهل والخوف والفاقة، وتوفر لهم السكن والمناهج الخاصة . لتأهيلهم والعناية بهم، وينظم ذلك بقانون". ونص المادة واضح في دلالته الضمنية على حماية الامن الغذائي لمواطنيها من خلال توفير مقومات العيش الكريم، كما التزمت الدولة بالضمان الاجتماعي والصحي في حال الشيخوخة او المرض او العجز او التشرد او اليتم او البطالة، وقد جاء النص صريح بحمايتهم من الفاقة اي (العوز والحاجة). </a:t>
            </a:r>
          </a:p>
          <a:p>
            <a:pPr algn="r" rtl="1"/>
            <a:r>
              <a:rPr lang="ar-IQ" dirty="0"/>
              <a:t>ت‌-	المادة (33) من الدستور والتي نصت على اولا: " لكل فرد حق العيش في ظروف بيئية سليمة".</a:t>
            </a:r>
          </a:p>
          <a:p>
            <a:pPr algn="r" rtl="1"/>
            <a:r>
              <a:rPr lang="ar-IQ" dirty="0"/>
              <a:t>ثانيًا: "تكفل الدولة حماية البيئة والتنوع الأحيائي والحفاظ عليهما".</a:t>
            </a:r>
          </a:p>
          <a:p>
            <a:endParaRPr lang="en-US" dirty="0"/>
          </a:p>
        </p:txBody>
      </p:sp>
    </p:spTree>
    <p:extLst>
      <p:ext uri="{BB962C8B-B14F-4D97-AF65-F5344CB8AC3E}">
        <p14:creationId xmlns:p14="http://schemas.microsoft.com/office/powerpoint/2010/main" val="2661022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C23FC-A1F3-A96D-3304-88FABFB2E34E}"/>
              </a:ext>
            </a:extLst>
          </p:cNvPr>
          <p:cNvSpPr>
            <a:spLocks noGrp="1"/>
          </p:cNvSpPr>
          <p:nvPr>
            <p:ph type="title"/>
          </p:nvPr>
        </p:nvSpPr>
        <p:spPr/>
        <p:txBody>
          <a:bodyPr/>
          <a:lstStyle/>
          <a:p>
            <a:r>
              <a:rPr lang="ar-IQ" dirty="0"/>
              <a:t>موقف دستور العراق لسنة 2005</a:t>
            </a:r>
            <a:endParaRPr lang="en-US" dirty="0"/>
          </a:p>
        </p:txBody>
      </p:sp>
      <p:sp>
        <p:nvSpPr>
          <p:cNvPr id="3" name="Content Placeholder 2">
            <a:extLst>
              <a:ext uri="{FF2B5EF4-FFF2-40B4-BE49-F238E27FC236}">
                <a16:creationId xmlns:a16="http://schemas.microsoft.com/office/drawing/2014/main" id="{5D9B80AD-13F0-A7CC-25FA-9B9A1B96836C}"/>
              </a:ext>
            </a:extLst>
          </p:cNvPr>
          <p:cNvSpPr>
            <a:spLocks noGrp="1"/>
          </p:cNvSpPr>
          <p:nvPr>
            <p:ph idx="1"/>
          </p:nvPr>
        </p:nvSpPr>
        <p:spPr/>
        <p:txBody>
          <a:bodyPr>
            <a:normAutofit lnSpcReduction="10000"/>
          </a:bodyPr>
          <a:lstStyle/>
          <a:p>
            <a:pPr algn="r" rtl="1"/>
            <a:r>
              <a:rPr lang="ar-IQ" dirty="0"/>
              <a:t>من كل ما ذكر في اعلاه نجد ان مشرعنا قد نظم حماية الامن الغذائي او الحق في الغذاء الكافي والصحي بشكل غير مباشر، وان كانت النصوص الواردة في الدستور رغم اشارتها الضمنية، الا انها اعطت حماية كبيرة للأمن الغذائي، اذ لا يمكن تصور العيش الكريم او الحق بالعيش في ظروف بيئية سليمة ومع التنوع الاحيائي بدون حماية للأمن الغذائي، كما لا يمكن تصور ذلك متى ما تعهدت الدولة في دستورها لأفرادها بكفالة تهيئة الظروف المناسبة لتنمية ملكاتهم وقدراتهم، وان تضمن لهم ايضا المقومات الأساسية للعيش في حياٍة حرة كريمٍة، تؤمن لهم الدخل المناسب، وكذلك ان توفر لهم الضمان الاجتماعي و الصحي في حال الشيخوخة أو المرض أو العجز عن العمل أو التشرد أو اليتم أو البطالة، وتعمل على وقايتهم من الخوف والفاقة، ففي كل ذلك حماية بالتأكيد للأمن الغذائي لهم.</a:t>
            </a:r>
            <a:endParaRPr lang="en-US" dirty="0"/>
          </a:p>
        </p:txBody>
      </p:sp>
    </p:spTree>
    <p:extLst>
      <p:ext uri="{BB962C8B-B14F-4D97-AF65-F5344CB8AC3E}">
        <p14:creationId xmlns:p14="http://schemas.microsoft.com/office/powerpoint/2010/main" val="3648413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34B6-16C1-16B8-423A-4FB2B34F4BE5}"/>
              </a:ext>
            </a:extLst>
          </p:cNvPr>
          <p:cNvSpPr>
            <a:spLocks noGrp="1"/>
          </p:cNvSpPr>
          <p:nvPr>
            <p:ph type="title"/>
          </p:nvPr>
        </p:nvSpPr>
        <p:spPr/>
        <p:txBody>
          <a:bodyPr>
            <a:normAutofit fontScale="90000"/>
          </a:bodyPr>
          <a:lstStyle/>
          <a:p>
            <a:pPr rtl="1"/>
            <a:r>
              <a:rPr lang="ar-IQ" dirty="0"/>
              <a:t>السند القانوني لوظيفة الادارة في حماية الامن الغذائي في التشريع الوطني</a:t>
            </a:r>
            <a:endParaRPr lang="en-US" dirty="0"/>
          </a:p>
        </p:txBody>
      </p:sp>
      <p:sp>
        <p:nvSpPr>
          <p:cNvPr id="3" name="Content Placeholder 2">
            <a:extLst>
              <a:ext uri="{FF2B5EF4-FFF2-40B4-BE49-F238E27FC236}">
                <a16:creationId xmlns:a16="http://schemas.microsoft.com/office/drawing/2014/main" id="{A0FCD1BD-3833-480C-6165-707A8FC86AA4}"/>
              </a:ext>
            </a:extLst>
          </p:cNvPr>
          <p:cNvSpPr>
            <a:spLocks noGrp="1"/>
          </p:cNvSpPr>
          <p:nvPr>
            <p:ph idx="1"/>
          </p:nvPr>
        </p:nvSpPr>
        <p:spPr>
          <a:xfrm>
            <a:off x="1295401" y="2556931"/>
            <a:ext cx="9601196" cy="3963139"/>
          </a:xfrm>
        </p:spPr>
        <p:txBody>
          <a:bodyPr>
            <a:normAutofit fontScale="70000" lnSpcReduction="20000"/>
          </a:bodyPr>
          <a:lstStyle/>
          <a:p>
            <a:pPr algn="r" rtl="1"/>
            <a:r>
              <a:rPr lang="ar-IQ" b="1" dirty="0"/>
              <a:t>أولا-	قانون الدعم الطارئ للأمن الغذائي والتنمية لعام 2022 لقد </a:t>
            </a:r>
            <a:r>
              <a:rPr lang="ar-IQ" dirty="0"/>
              <a:t>تم التصويت في (8/6/2022) على مشروع (قانون الدعم الطارئ للأمن الغذائي والتنمية لعام 2022) ، من قبل مجلس النواب العراقي، ولنا على هذا القانون عدد من الملاحظات (الايجابية و كذلك السلبية التي تحتاج الى تعديل من قبل مشرعنا) سوف نذكرها تباعا: </a:t>
            </a:r>
          </a:p>
          <a:p>
            <a:pPr algn="r" rtl="1"/>
            <a:r>
              <a:rPr lang="ar-IQ" dirty="0"/>
              <a:t>1-	ان مسألة وجود قانون لحماية الامن الغذائي في الدولة هي مسألة ايجابية وخطوة جيدة الى الامام في رحى التنظيم القانوني والتطور لاسيما مع الظرف الاقتصادي العصيب الذي يجتاح العراق والعالم، ولكن تشريع قانون مهم كقانون حماية الامن الغذائي يحتاج ان يتم وضعه بصورة مستقلة عن الوضع السياسي الحالي، وبشكل مدروس من قبل المتخصصين وبصيغة دائمة ومستمرة بحيث تحفظ الامن الغذائي وتحميه في كل الاوقات والازمان.</a:t>
            </a:r>
          </a:p>
          <a:p>
            <a:pPr algn="r" rtl="1"/>
            <a:r>
              <a:rPr lang="ar-IQ" dirty="0"/>
              <a:t>2-	خصصت المادة الاولى من القانون، للنص على انشاء حساب من قبل وزارة المالية، يسمى (دعم الامن الغذائي والتنمية والتحوط المالي وتخفيف الفقر)، وهذا جيد ومهم، لأنه يجب على الحكومة ان تضع الخطط المدروسة والفاعلة لمحاربة الفقر والجوع وتوفير وحماية الامن الغذائي. </a:t>
            </a:r>
          </a:p>
          <a:p>
            <a:pPr algn="r" rtl="1"/>
            <a:r>
              <a:rPr lang="ar-IQ" dirty="0"/>
              <a:t>3-4-	ان المادة الثانية من القانون اوضحت المصادر التي يمول منها الحساب من: (الاموال الزائدة عن اجمالي النفقات، والمنح والاعانات والمساعدات، والقروض). في حين حددت المادة الثالثة من القانون اوجه صرف اموال هذا الحساب، والملاحظ وفقا لهذه المادة انه يمكن للحكومة ان تمول الموازنة العامة من هذا الحساب، وبشكل يطغى على استخدام هذه الاموال في حماية الامن الغذائي، والمفروض ان يكون حساب حماية الامن الغذائي مستقل عن الموازنة العامة، ويجب ان يكون صرف اموال الحساب في الحماية من الجوع، وتأمين الحق بالغذاء الكافي والصحي لهم، اي حماية الامن الغذائي بصورة عامة دون غيره من الاهداف</a:t>
            </a:r>
          </a:p>
          <a:p>
            <a:pPr algn="r" rtl="1"/>
            <a:endParaRPr lang="en-US" dirty="0"/>
          </a:p>
        </p:txBody>
      </p:sp>
    </p:spTree>
    <p:extLst>
      <p:ext uri="{BB962C8B-B14F-4D97-AF65-F5344CB8AC3E}">
        <p14:creationId xmlns:p14="http://schemas.microsoft.com/office/powerpoint/2010/main" val="2216083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1E74-EC7E-EBA5-3941-78A6D36224ED}"/>
              </a:ext>
            </a:extLst>
          </p:cNvPr>
          <p:cNvSpPr>
            <a:spLocks noGrp="1"/>
          </p:cNvSpPr>
          <p:nvPr>
            <p:ph type="title"/>
          </p:nvPr>
        </p:nvSpPr>
        <p:spPr/>
        <p:txBody>
          <a:bodyPr>
            <a:normAutofit fontScale="90000"/>
          </a:bodyPr>
          <a:lstStyle/>
          <a:p>
            <a:r>
              <a:rPr lang="ar-IQ" dirty="0"/>
              <a:t>السند القانوني لوظيفة الادارة في حماية الامن الغذائي في التشريع الوطني</a:t>
            </a:r>
            <a:endParaRPr lang="en-US" dirty="0"/>
          </a:p>
        </p:txBody>
      </p:sp>
      <p:sp>
        <p:nvSpPr>
          <p:cNvPr id="3" name="Content Placeholder 2">
            <a:extLst>
              <a:ext uri="{FF2B5EF4-FFF2-40B4-BE49-F238E27FC236}">
                <a16:creationId xmlns:a16="http://schemas.microsoft.com/office/drawing/2014/main" id="{3449FEB0-CC4E-80C8-EADE-51C8F08FE9EE}"/>
              </a:ext>
            </a:extLst>
          </p:cNvPr>
          <p:cNvSpPr>
            <a:spLocks noGrp="1"/>
          </p:cNvSpPr>
          <p:nvPr>
            <p:ph idx="1"/>
          </p:nvPr>
        </p:nvSpPr>
        <p:spPr>
          <a:xfrm>
            <a:off x="1295401" y="2556931"/>
            <a:ext cx="9601196" cy="3936634"/>
          </a:xfrm>
        </p:spPr>
        <p:txBody>
          <a:bodyPr>
            <a:normAutofit fontScale="70000" lnSpcReduction="20000"/>
          </a:bodyPr>
          <a:lstStyle/>
          <a:p>
            <a:pPr algn="r" rtl="1"/>
            <a:r>
              <a:rPr lang="ar-IQ" dirty="0"/>
              <a:t>ثانيا	قانون الصحة العامة العراقي رقم (89) لسنة 1981 المعدل ومن التشريعات التي تضمنت حماية للأمن الغذائي للأفراد هو قانون الصحة العامة رقم (89) لسنة 1981 المعدل، والذي نصت المادة الثالثة منه على:</a:t>
            </a:r>
          </a:p>
          <a:p>
            <a:pPr algn="r" rtl="1"/>
            <a:r>
              <a:rPr lang="ar-IQ" dirty="0"/>
              <a:t>"العمل مع الجهات الاخرى ذات العلاقة على تهيئة مواطن صحيح جسميا وعقليا واجتماعيا خال من الامراض والعاهات معتمدة الخدمات الصحية الوقائية اساسا ومرتكزا لخططها وذلك بالوسائل التالية: خامسا – رفع المستوى الغذائي لجميع افراد الشعب" .</a:t>
            </a:r>
          </a:p>
          <a:p>
            <a:pPr algn="r" rtl="1"/>
            <a:r>
              <a:rPr lang="ar-IQ" dirty="0"/>
              <a:t>وكذلك نص المادة (10) من القانون والذي انتظم على:</a:t>
            </a:r>
          </a:p>
          <a:p>
            <a:pPr algn="r" rtl="1"/>
            <a:r>
              <a:rPr lang="ar-IQ" dirty="0"/>
              <a:t>" تسعى الوزارة لتحقيق اهدافها الوارد في المادة (9) من هذا القانون بالوسائل التالية: سادسا: مراقبة تغذية الاطفال والتلاميذ والاشراف الصحي على محلات تهيئة وتحضير وتقديم وجبة الطعام المقدمة اليهم وكذلك مراقبة الحانوت المدرسي ".</a:t>
            </a:r>
          </a:p>
          <a:p>
            <a:pPr algn="r" rtl="1"/>
            <a:r>
              <a:rPr lang="ar-IQ" dirty="0"/>
              <a:t>في حين خصص القانون الفرع الخامس للتغذية، اذ جاء تحت عنوان (التغذية) وقد نصت المادة (22) منه على:</a:t>
            </a:r>
          </a:p>
          <a:p>
            <a:pPr algn="r" rtl="1"/>
            <a:r>
              <a:rPr lang="ar-IQ" dirty="0"/>
              <a:t>" الغذاء المتكامل الصحي يسهم في بناء صحة لمواطن وتكامله في النمو البدني والعقلي .</a:t>
            </a:r>
          </a:p>
          <a:p>
            <a:pPr algn="r" rtl="1"/>
            <a:r>
              <a:rPr lang="ar-IQ" dirty="0"/>
              <a:t>وتعمل الوزارة بالتعاون مع الجهات ذات العلاقة لتحقيق هذا الهدف بالوسائل الاتية:</a:t>
            </a:r>
          </a:p>
          <a:p>
            <a:pPr algn="r" rtl="1"/>
            <a:r>
              <a:rPr lang="ar-IQ" dirty="0"/>
              <a:t>اولا: العمل على جمع المعلومات عن الحالة الغذائية للمواطنين وتشخيص النواقص الغذائية التي يعانون منها .</a:t>
            </a:r>
          </a:p>
          <a:p>
            <a:pPr algn="r" rtl="1"/>
            <a:r>
              <a:rPr lang="ar-IQ" dirty="0"/>
              <a:t>ثانيا: وضع السياسة الغذائية, بالتعاون مع الوزارات الاخرى المعنية, لغرض توفير الغذاء الجيد والمتكامل لجميع المواطنين .</a:t>
            </a:r>
          </a:p>
          <a:p>
            <a:pPr algn="r" rtl="1"/>
            <a:endParaRPr lang="en-US" dirty="0"/>
          </a:p>
        </p:txBody>
      </p:sp>
    </p:spTree>
    <p:extLst>
      <p:ext uri="{BB962C8B-B14F-4D97-AF65-F5344CB8AC3E}">
        <p14:creationId xmlns:p14="http://schemas.microsoft.com/office/powerpoint/2010/main" val="933409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E6790-5490-53F2-028A-E00927E7B793}"/>
              </a:ext>
            </a:extLst>
          </p:cNvPr>
          <p:cNvSpPr>
            <a:spLocks noGrp="1"/>
          </p:cNvSpPr>
          <p:nvPr>
            <p:ph type="title"/>
          </p:nvPr>
        </p:nvSpPr>
        <p:spPr/>
        <p:txBody>
          <a:bodyPr>
            <a:normAutofit fontScale="90000"/>
          </a:bodyPr>
          <a:lstStyle/>
          <a:p>
            <a:r>
              <a:rPr lang="ar-IQ" dirty="0"/>
              <a:t>السند القانوني لوظيفة الادارة في حماية الامن الغذائي في التشريع الوطني</a:t>
            </a:r>
            <a:endParaRPr lang="en-US" dirty="0"/>
          </a:p>
        </p:txBody>
      </p:sp>
      <p:sp>
        <p:nvSpPr>
          <p:cNvPr id="3" name="Content Placeholder 2">
            <a:extLst>
              <a:ext uri="{FF2B5EF4-FFF2-40B4-BE49-F238E27FC236}">
                <a16:creationId xmlns:a16="http://schemas.microsoft.com/office/drawing/2014/main" id="{22F946A5-CB40-12A0-CC19-68958D5499CB}"/>
              </a:ext>
            </a:extLst>
          </p:cNvPr>
          <p:cNvSpPr>
            <a:spLocks noGrp="1"/>
          </p:cNvSpPr>
          <p:nvPr>
            <p:ph idx="1"/>
          </p:nvPr>
        </p:nvSpPr>
        <p:spPr/>
        <p:txBody>
          <a:bodyPr>
            <a:normAutofit fontScale="70000" lnSpcReduction="20000"/>
          </a:bodyPr>
          <a:lstStyle/>
          <a:p>
            <a:pPr algn="r" rtl="1"/>
            <a:r>
              <a:rPr lang="ar-IQ" dirty="0"/>
              <a:t>3- قانون العقوبات العراقي رقم (111) لسنة 1969 المعدل</a:t>
            </a:r>
          </a:p>
          <a:p>
            <a:pPr algn="r" rtl="1"/>
            <a:r>
              <a:rPr lang="ar-IQ" dirty="0"/>
              <a:t>كما تضمن قانون العقوبات العراقي رقم (111) لسنة 1969 المعدل حماية ضمنية للأمن الغذائي من خلال النص على حماية الحيوانات وتجريم قتلها او الاضرار بها في الفصل الحادي عشر، ومنه نص المادة (482) والتي نصت على:</a:t>
            </a:r>
          </a:p>
          <a:p>
            <a:pPr algn="r" rtl="1"/>
            <a:r>
              <a:rPr lang="ar-IQ" dirty="0"/>
              <a:t>"يعاقب بالحبس وبالغرامة او بإحدى هاتين العقوبتين: </a:t>
            </a:r>
          </a:p>
          <a:p>
            <a:pPr algn="r" rtl="1"/>
            <a:r>
              <a:rPr lang="ar-IQ" dirty="0"/>
              <a:t>اولا: من قتل عمدا او بدون مقتضى دابة من دواب الركوب او الجر او الحمل مملوكة لغيره او جرحها جرحا بليغا او اضر بها بوجه آخر ضررا جسيما.</a:t>
            </a:r>
          </a:p>
          <a:p>
            <a:pPr algn="r" rtl="1"/>
            <a:r>
              <a:rPr lang="ar-IQ" dirty="0"/>
              <a:t>ثانيا: من سم سمكا من الاسماك الموجودة في نهر او ترعة او غدير او مستنقع او حوض او استعمل في صيدها او اتلافها طريقة من طرق الابادة الجماعية كالمتفجرات والمواد الكيمياوية والوسائل الكهربائية وغيرها".</a:t>
            </a:r>
          </a:p>
          <a:p>
            <a:pPr algn="r" rtl="1"/>
            <a:r>
              <a:rPr lang="ar-IQ" dirty="0"/>
              <a:t>فالفقرة الأولى تتعلق بالتنوع البيولوجي، اضافة الى اهمية هذه الحيوانات في عمليات الانتاج والزراعة وغيرها، اما الفقرة الثانية فكلنا يعلم ما لمثل هذه الجرائم من ضرر على الامن الغذائي، ومنه جريمة التسمم والتلويث التي طالت احواض الاسماك في بلدنا قبل فترة وكيف اضر هذا الفعل المجرم بالأمن الغذائي وتسبب في غلاء الاسعار والاضرار بالثروة السمكية، اضافة الى التلوث بيئي.</a:t>
            </a:r>
          </a:p>
          <a:p>
            <a:endParaRPr lang="en-US" dirty="0"/>
          </a:p>
        </p:txBody>
      </p:sp>
    </p:spTree>
    <p:extLst>
      <p:ext uri="{BB962C8B-B14F-4D97-AF65-F5344CB8AC3E}">
        <p14:creationId xmlns:p14="http://schemas.microsoft.com/office/powerpoint/2010/main" val="4107130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DC3C-71F0-A35B-0BF7-3A735C1A97F0}"/>
              </a:ext>
            </a:extLst>
          </p:cNvPr>
          <p:cNvSpPr>
            <a:spLocks noGrp="1"/>
          </p:cNvSpPr>
          <p:nvPr>
            <p:ph type="title"/>
          </p:nvPr>
        </p:nvSpPr>
        <p:spPr/>
        <p:txBody>
          <a:bodyPr/>
          <a:lstStyle/>
          <a:p>
            <a:pPr rtl="1"/>
            <a:r>
              <a:rPr lang="ar-IQ" dirty="0"/>
              <a:t>اساليب الادارة في حماية الامن الغذائي</a:t>
            </a:r>
            <a:endParaRPr lang="en-US" dirty="0"/>
          </a:p>
        </p:txBody>
      </p:sp>
      <p:sp>
        <p:nvSpPr>
          <p:cNvPr id="3" name="Content Placeholder 2">
            <a:extLst>
              <a:ext uri="{FF2B5EF4-FFF2-40B4-BE49-F238E27FC236}">
                <a16:creationId xmlns:a16="http://schemas.microsoft.com/office/drawing/2014/main" id="{FCCE8AA4-BA93-CA23-6472-71E4F5E40BA9}"/>
              </a:ext>
            </a:extLst>
          </p:cNvPr>
          <p:cNvSpPr>
            <a:spLocks noGrp="1"/>
          </p:cNvSpPr>
          <p:nvPr>
            <p:ph idx="1"/>
          </p:nvPr>
        </p:nvSpPr>
        <p:spPr>
          <a:xfrm>
            <a:off x="1295401" y="2556932"/>
            <a:ext cx="9601196" cy="4016146"/>
          </a:xfrm>
        </p:spPr>
        <p:txBody>
          <a:bodyPr>
            <a:normAutofit fontScale="77500" lnSpcReduction="20000"/>
          </a:bodyPr>
          <a:lstStyle/>
          <a:p>
            <a:pPr algn="r" rtl="1"/>
            <a:r>
              <a:rPr lang="ar-IQ" dirty="0"/>
              <a:t>تتمثل اساليب الادارة في حماية الامن الغذائي في القرارات الادارية وأساليب التنفيذ المباشر او الجزاء الاداري.</a:t>
            </a:r>
          </a:p>
          <a:p>
            <a:pPr algn="r" rtl="1"/>
            <a:r>
              <a:rPr lang="ar-IQ" dirty="0"/>
              <a:t>أولا-القرارات الإدارية ودورها في الامن الغذائي وتقسم القرارات الى، قرارات تنظيمية وقرارات فردية:-</a:t>
            </a:r>
          </a:p>
          <a:p>
            <a:pPr algn="r" rtl="1"/>
            <a:r>
              <a:rPr lang="ar-IQ" dirty="0"/>
              <a:t>1-القرارات التنظيمية ودورها في الامن الغذائي:- تُعرف القرارات التنظيمية التي تتخذها الادارة بأنها قواعد عامة موضوعية مجردة تنظم النشاط الفردي وبعض الحريات الفردية بوضع القيود اللازمة للحفاظ على النظام العام وتتخذ القرارات التنظيمية أشكالاً أو صوراً عدة كالحظر يُراد بالحظر: هو المنع أو النهي عن اتخاذ إجراء معين أو ممارسة نشاط محدد منعاً كاملاً أو جزئياً وبذلك يعد الحظر من الأساليب الوقائية المانعة، اذ تلجأ الهيئات الادارية المختصة بحماية الامن الغذائي إلى حظر القيام ببعض التصرفات أو السلوكيات </a:t>
            </a:r>
          </a:p>
          <a:p>
            <a:pPr algn="r" rtl="1"/>
            <a:r>
              <a:rPr lang="ar-IQ" dirty="0"/>
              <a:t>ويقسم الحظر الى حظر مطلق ونسبي ويتمثل الحظر المطلق في منع القيام بأفعال أو إجراءات معينة تكون ذات آثار سلبية وضارة . ومن الأمثلة على الحظر المطلق لحماية الامن الغذائي نذكر منها: </a:t>
            </a:r>
          </a:p>
          <a:p>
            <a:pPr algn="r" rtl="1"/>
            <a:r>
              <a:rPr lang="ar-IQ" dirty="0"/>
              <a:t>-	منع تشييد المباني في المناطق الزراعية. </a:t>
            </a:r>
          </a:p>
          <a:p>
            <a:pPr algn="r" rtl="1"/>
            <a:r>
              <a:rPr lang="ar-IQ" dirty="0"/>
              <a:t>-	الحظر المطلق لأي نشاط يؤدي بطريق مباشر أو غير مباشر إلى الإضرار بالتربة أو تدهورها أو تلوثها على نحو يؤثر في قدراتها الإنتاجية وعلى السلسلة الغذائية... . أو عدم الالتزام بالتصاميم الأساسية للمناطق الحضرية وحماية الأراضي من الزحف العمراني . </a:t>
            </a:r>
          </a:p>
          <a:p>
            <a:pPr algn="r" rtl="1"/>
            <a:endParaRPr lang="ar-IQ" dirty="0"/>
          </a:p>
          <a:p>
            <a:pPr algn="r" rtl="1"/>
            <a:endParaRPr lang="en-US" dirty="0"/>
          </a:p>
        </p:txBody>
      </p:sp>
    </p:spTree>
    <p:extLst>
      <p:ext uri="{BB962C8B-B14F-4D97-AF65-F5344CB8AC3E}">
        <p14:creationId xmlns:p14="http://schemas.microsoft.com/office/powerpoint/2010/main" val="3721262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CDB8F-F202-7AD7-D650-6B8322BA1A17}"/>
              </a:ext>
            </a:extLst>
          </p:cNvPr>
          <p:cNvSpPr>
            <a:spLocks noGrp="1"/>
          </p:cNvSpPr>
          <p:nvPr>
            <p:ph type="title"/>
          </p:nvPr>
        </p:nvSpPr>
        <p:spPr/>
        <p:txBody>
          <a:bodyPr/>
          <a:lstStyle/>
          <a:p>
            <a:r>
              <a:rPr lang="ar-IQ" dirty="0"/>
              <a:t>اساليب الادارة في حماية الامن الغذائي</a:t>
            </a:r>
            <a:endParaRPr lang="en-US" dirty="0"/>
          </a:p>
        </p:txBody>
      </p:sp>
      <p:sp>
        <p:nvSpPr>
          <p:cNvPr id="3" name="Content Placeholder 2">
            <a:extLst>
              <a:ext uri="{FF2B5EF4-FFF2-40B4-BE49-F238E27FC236}">
                <a16:creationId xmlns:a16="http://schemas.microsoft.com/office/drawing/2014/main" id="{D7E9915F-F4A7-A07A-054F-BAFACEE017B3}"/>
              </a:ext>
            </a:extLst>
          </p:cNvPr>
          <p:cNvSpPr>
            <a:spLocks noGrp="1"/>
          </p:cNvSpPr>
          <p:nvPr>
            <p:ph idx="1"/>
          </p:nvPr>
        </p:nvSpPr>
        <p:spPr/>
        <p:txBody>
          <a:bodyPr/>
          <a:lstStyle/>
          <a:p>
            <a:pPr algn="r" rtl="1"/>
            <a:r>
              <a:rPr lang="ar-IQ" dirty="0"/>
              <a:t>اما الحظر النسبي أو المنع الجزئي فهو منع القيام بأعمال معينة مضرة بالبيئة بصورة عامة وبالأمن الغذائي بصورة خاصة ويرفع هذا الحظر في حال الحصول على ترخيص من الجهات المختصة ووفقاً للضوابط والشروط التي تحددها القوانين والتعليمات، ومن الأمثلة عليه: حظر أي نشاط من شأنه الإضرار بمساحة الغطاء النباتي أو نوعيته في أية منطقة يؤدي إلى التصحر إلا بعد استحصال موافقة الجهات ذات العلاقة . </a:t>
            </a:r>
          </a:p>
          <a:p>
            <a:pPr algn="r" rtl="1"/>
            <a:endParaRPr lang="ar-IQ" dirty="0"/>
          </a:p>
          <a:p>
            <a:pPr algn="r" rtl="1"/>
            <a:endParaRPr lang="en-US" dirty="0"/>
          </a:p>
        </p:txBody>
      </p:sp>
    </p:spTree>
    <p:extLst>
      <p:ext uri="{BB962C8B-B14F-4D97-AF65-F5344CB8AC3E}">
        <p14:creationId xmlns:p14="http://schemas.microsoft.com/office/powerpoint/2010/main" val="143888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3D347-2055-2EAB-A586-7B9EB06435A8}"/>
              </a:ext>
            </a:extLst>
          </p:cNvPr>
          <p:cNvSpPr>
            <a:spLocks noGrp="1"/>
          </p:cNvSpPr>
          <p:nvPr>
            <p:ph type="title"/>
          </p:nvPr>
        </p:nvSpPr>
        <p:spPr/>
        <p:txBody>
          <a:bodyPr/>
          <a:lstStyle/>
          <a:p>
            <a:r>
              <a:rPr lang="ar-IQ" dirty="0"/>
              <a:t>اساليب الادارة في حماية الامن الغذائي</a:t>
            </a:r>
            <a:endParaRPr lang="en-US" dirty="0"/>
          </a:p>
        </p:txBody>
      </p:sp>
      <p:sp>
        <p:nvSpPr>
          <p:cNvPr id="3" name="Content Placeholder 2">
            <a:extLst>
              <a:ext uri="{FF2B5EF4-FFF2-40B4-BE49-F238E27FC236}">
                <a16:creationId xmlns:a16="http://schemas.microsoft.com/office/drawing/2014/main" id="{5E9917C2-1640-1F48-0AC5-30FE390E6B38}"/>
              </a:ext>
            </a:extLst>
          </p:cNvPr>
          <p:cNvSpPr>
            <a:spLocks noGrp="1"/>
          </p:cNvSpPr>
          <p:nvPr>
            <p:ph idx="1"/>
          </p:nvPr>
        </p:nvSpPr>
        <p:spPr/>
        <p:txBody>
          <a:bodyPr/>
          <a:lstStyle/>
          <a:p>
            <a:pPr algn="r" rtl="1"/>
            <a:r>
              <a:rPr lang="ar-IQ" dirty="0"/>
              <a:t>2-القرارات الفردية ودورها في حماية الامن الغذائي قد تلجأ هيئات الادارة إلى إصدار قرارات إدارية , أو أوامر إدارية فردية لتطبق على فرد أو أفراد معينين بذواتهم أو حالة أو حالات معينة من أجل المحافظة على النظام العام ومنه حماية الامن الغذائي، وتستنفد هذه القرارات مضمونها بمجرد تطبيقها وذلك لأنها تتمثل بتحديد الحكم القانوني بشأن حالات معينة أو أفراد معينين بذواتهم وقد تتضمن هذه القرارات أوامر بالقيام بأعمال معينة أو نواهٍ بالامتناع عن أعمال أخرى أو تراخيص موجهة للأفراد ومن الأمثلة على القرارات الإدارية الفردية المتعلقة بحماية الامن الغذائي القرارات الصادرة بمنع الأشخاص من البناء في الاراضي الزراعية او الصيد في اماكن معينة .</a:t>
            </a:r>
          </a:p>
          <a:p>
            <a:endParaRPr lang="en-US" dirty="0"/>
          </a:p>
        </p:txBody>
      </p:sp>
    </p:spTree>
    <p:extLst>
      <p:ext uri="{BB962C8B-B14F-4D97-AF65-F5344CB8AC3E}">
        <p14:creationId xmlns:p14="http://schemas.microsoft.com/office/powerpoint/2010/main" val="2371906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87C6-A55F-E617-D85E-EDCDB7629F2A}"/>
              </a:ext>
            </a:extLst>
          </p:cNvPr>
          <p:cNvSpPr>
            <a:spLocks noGrp="1"/>
          </p:cNvSpPr>
          <p:nvPr>
            <p:ph type="title"/>
          </p:nvPr>
        </p:nvSpPr>
        <p:spPr/>
        <p:txBody>
          <a:bodyPr/>
          <a:lstStyle/>
          <a:p>
            <a:r>
              <a:rPr lang="ar-IQ" dirty="0"/>
              <a:t>اساليب الادارة في حماية الامن الغذائي</a:t>
            </a:r>
            <a:endParaRPr lang="en-US" dirty="0"/>
          </a:p>
        </p:txBody>
      </p:sp>
      <p:sp>
        <p:nvSpPr>
          <p:cNvPr id="3" name="Content Placeholder 2">
            <a:extLst>
              <a:ext uri="{FF2B5EF4-FFF2-40B4-BE49-F238E27FC236}">
                <a16:creationId xmlns:a16="http://schemas.microsoft.com/office/drawing/2014/main" id="{D8F23D4B-8C0E-3912-6B16-F1670E091B82}"/>
              </a:ext>
            </a:extLst>
          </p:cNvPr>
          <p:cNvSpPr>
            <a:spLocks noGrp="1"/>
          </p:cNvSpPr>
          <p:nvPr>
            <p:ph idx="1"/>
          </p:nvPr>
        </p:nvSpPr>
        <p:spPr/>
        <p:txBody>
          <a:bodyPr>
            <a:normAutofit fontScale="92500" lnSpcReduction="10000"/>
          </a:bodyPr>
          <a:lstStyle/>
          <a:p>
            <a:pPr algn="r" rtl="1"/>
            <a:r>
              <a:rPr lang="ar-IQ" b="1" dirty="0"/>
              <a:t>ثانيا: استخدام التنفيذ المباشر في حماية الامن الغذائي (استخدام القوة) </a:t>
            </a:r>
            <a:r>
              <a:rPr lang="ar-IQ" dirty="0"/>
              <a:t>يُعرف التنفيذ المباشر او الجبري في الفقه الإداري بأنه " لجوء الإدارة إلى استخدام القوة المادية لإجبار الأفراد على تنفيذ القوانين واللوائح أو الأنظمة والقرارات الإدارية لمنع الإخلال بالنظام العام" . او هو حق الإدارة في تنفيذ قراراتها جبراً إذا لم ينفذها الأفراد اختياراً أو هو الوسيلة العملية التي تبررها ضرورة ضمان طاعة القانون عند عدم وجود إجراء اخر</a:t>
            </a:r>
          </a:p>
          <a:p>
            <a:pPr algn="r" rtl="1"/>
            <a:r>
              <a:rPr lang="ar-IQ" b="1" dirty="0"/>
              <a:t>ثالثا:-استخدام الجزاء الاداري في حماية الامن الغذائي:-ويقصد بالجزاء الإداري أيضاً " هو التدبير الذي تتخذه هيئات الادارة ضد من خالف نصاً من نصوص القوانين والأنظمة بهدف حماية النظام العام ومنه حماية الامن </a:t>
            </a:r>
            <a:r>
              <a:rPr lang="ar-IQ" b="1" dirty="0" err="1"/>
              <a:t>الغذائي"واهم</a:t>
            </a:r>
            <a:r>
              <a:rPr lang="ar-IQ" b="1" dirty="0"/>
              <a:t> صور الجزاءات الادارية المالية التي يمكن </a:t>
            </a:r>
            <a:r>
              <a:rPr lang="ar-IQ" b="1" dirty="0" err="1"/>
              <a:t>للادارة</a:t>
            </a:r>
            <a:r>
              <a:rPr lang="ar-IQ" b="1" dirty="0"/>
              <a:t> فرضها هي الغرامة الإدارية والمصادرة الإدارية </a:t>
            </a:r>
          </a:p>
          <a:p>
            <a:pPr algn="r" rtl="1"/>
            <a:endParaRPr lang="en-US" b="1" dirty="0"/>
          </a:p>
        </p:txBody>
      </p:sp>
    </p:spTree>
    <p:extLst>
      <p:ext uri="{BB962C8B-B14F-4D97-AF65-F5344CB8AC3E}">
        <p14:creationId xmlns:p14="http://schemas.microsoft.com/office/powerpoint/2010/main" val="2506595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BCA3A-C148-6991-5A41-D6B9235215F8}"/>
              </a:ext>
            </a:extLst>
          </p:cNvPr>
          <p:cNvSpPr>
            <a:spLocks noGrp="1"/>
          </p:cNvSpPr>
          <p:nvPr>
            <p:ph type="title"/>
          </p:nvPr>
        </p:nvSpPr>
        <p:spPr/>
        <p:txBody>
          <a:bodyPr>
            <a:normAutofit fontScale="90000"/>
          </a:bodyPr>
          <a:lstStyle/>
          <a:p>
            <a:r>
              <a:rPr lang="ar-IQ" dirty="0"/>
              <a:t>الخاتمــــــــــــة</a:t>
            </a:r>
            <a:br>
              <a:rPr lang="ar-IQ" dirty="0"/>
            </a:br>
            <a:endParaRPr lang="en-US" dirty="0"/>
          </a:p>
        </p:txBody>
      </p:sp>
      <p:sp>
        <p:nvSpPr>
          <p:cNvPr id="3" name="Content Placeholder 2">
            <a:extLst>
              <a:ext uri="{FF2B5EF4-FFF2-40B4-BE49-F238E27FC236}">
                <a16:creationId xmlns:a16="http://schemas.microsoft.com/office/drawing/2014/main" id="{2DD7AC23-C225-DBCB-AF5A-0FDF2C8F3432}"/>
              </a:ext>
            </a:extLst>
          </p:cNvPr>
          <p:cNvSpPr>
            <a:spLocks noGrp="1"/>
          </p:cNvSpPr>
          <p:nvPr>
            <p:ph idx="1"/>
          </p:nvPr>
        </p:nvSpPr>
        <p:spPr>
          <a:xfrm>
            <a:off x="1295401" y="2556931"/>
            <a:ext cx="9601196" cy="3631833"/>
          </a:xfrm>
        </p:spPr>
        <p:txBody>
          <a:bodyPr>
            <a:normAutofit fontScale="77500" lnSpcReduction="20000"/>
          </a:bodyPr>
          <a:lstStyle/>
          <a:p>
            <a:pPr algn="r" rtl="1"/>
            <a:r>
              <a:rPr lang="ar-IQ" dirty="0"/>
              <a:t>في خاتمة بحثنا هذا، توصلنا بما تراءى لنا من معطيات الى مجموعة من النتائج والتوصيات ، التي تشكل ثمار ومحصلة هذه الدراسة سوف نذكرها تباعا:-</a:t>
            </a:r>
          </a:p>
          <a:p>
            <a:pPr algn="r" rtl="1"/>
            <a:r>
              <a:rPr lang="ar-IQ" dirty="0"/>
              <a:t>أولا النتائج:-</a:t>
            </a:r>
          </a:p>
          <a:p>
            <a:pPr algn="r" rtl="1"/>
            <a:r>
              <a:rPr lang="ar-IQ" dirty="0"/>
              <a:t>1-يمكننا ان نعرف الامن الغذائي " بأنه هو قدرة الدولة على توفير الغذاء الكافي والصحي والسليم لكافة افرادها وفي متناول ايديهم في كل مكان وزمان، مع ضمان استقرار اسعار السلع الغذائية، وتوفير مخزون احتياطي داخل الدولة من السلع، بالكمية والنوعية اللازمتين للوفاء باحتياجاتهم بصورة مستمرة من اجل حياة صحية وسليمة".</a:t>
            </a:r>
          </a:p>
          <a:p>
            <a:pPr algn="r" rtl="1"/>
            <a:r>
              <a:rPr lang="ar-IQ" dirty="0"/>
              <a:t>2-	ان وظيفة الادارة في حماية الامن الغذائي هو واجب ومسؤولية لابد من الوفاء بها وادائها بأفضل حال لأفراد الدولة، كونها تتعلق بعنصر الغذاء المرتبط بحياة الانسان ووجوده وصحته، اذ تجد وظيفة الادارة في حماية الامن الغذائي سندها القانوني في القانون الدولي (من اعلانات ومواثيق وعمل لجان ومنظمات دولية) والقانون الداخلي (من دساتير وتشريعات وطنية)، ومنهم دستورنا العراقي وتشريعاتنا الوطنية.</a:t>
            </a:r>
          </a:p>
          <a:p>
            <a:pPr algn="r" rtl="1"/>
            <a:r>
              <a:rPr lang="ar-IQ" dirty="0"/>
              <a:t>3-	مشرعنا الدستوري قد نظم حماية الامن الغذائي او الحق في الغذاء الكافي والصحي بشكل غير مباشر، وان كانت النصوص الواردة في الدستور رغم اشارتها الضمنية، الا انها اعطت حماية كبيرة للأمن الغذائي.</a:t>
            </a:r>
          </a:p>
          <a:p>
            <a:pPr marL="0" indent="0" algn="r" rtl="1">
              <a:buNone/>
            </a:pPr>
            <a:endParaRPr lang="ar-IQ" dirty="0"/>
          </a:p>
          <a:p>
            <a:endParaRPr lang="en-US" dirty="0"/>
          </a:p>
        </p:txBody>
      </p:sp>
    </p:spTree>
    <p:extLst>
      <p:ext uri="{BB962C8B-B14F-4D97-AF65-F5344CB8AC3E}">
        <p14:creationId xmlns:p14="http://schemas.microsoft.com/office/powerpoint/2010/main" val="543148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8EDC-C460-DB60-EF50-D2FB398B2AC3}"/>
              </a:ext>
            </a:extLst>
          </p:cNvPr>
          <p:cNvSpPr>
            <a:spLocks noGrp="1"/>
          </p:cNvSpPr>
          <p:nvPr>
            <p:ph type="title"/>
          </p:nvPr>
        </p:nvSpPr>
        <p:spPr/>
        <p:txBody>
          <a:bodyPr/>
          <a:lstStyle/>
          <a:p>
            <a:r>
              <a:rPr lang="ar-IQ" dirty="0"/>
              <a:t>الخاتمة</a:t>
            </a:r>
            <a:endParaRPr lang="en-US" dirty="0"/>
          </a:p>
        </p:txBody>
      </p:sp>
      <p:sp>
        <p:nvSpPr>
          <p:cNvPr id="3" name="Content Placeholder 2">
            <a:extLst>
              <a:ext uri="{FF2B5EF4-FFF2-40B4-BE49-F238E27FC236}">
                <a16:creationId xmlns:a16="http://schemas.microsoft.com/office/drawing/2014/main" id="{EE8D6D0B-6FAF-C34D-0426-A037E65D3558}"/>
              </a:ext>
            </a:extLst>
          </p:cNvPr>
          <p:cNvSpPr>
            <a:spLocks noGrp="1"/>
          </p:cNvSpPr>
          <p:nvPr>
            <p:ph idx="1"/>
          </p:nvPr>
        </p:nvSpPr>
        <p:spPr/>
        <p:txBody>
          <a:bodyPr>
            <a:normAutofit fontScale="62500" lnSpcReduction="20000"/>
          </a:bodyPr>
          <a:lstStyle/>
          <a:p>
            <a:pPr algn="r" rtl="1"/>
            <a:r>
              <a:rPr lang="ar-IQ" dirty="0"/>
              <a:t>4-	تملك الهيئات الإدارية لأداء وظيفتها في اشباع الحاجات العامة ومنه الحاجة الى الغذاء الكافي والصحي وفي سبيل إقامة النظام العام ووقايته من أي تهديد ومنه تهديد قلة او انعدام الامن الغذائي، اساليب عدة تتمثل باستخدام امتيازات السلطة العامة، اذ تتيح لها هذه الامتيازات سلطة الامر والنهي من خلال القرارات الادارية التي تصدرها او من خلال اسلوب التنفيذ المباشر (استخدام القوة) او الجزاءات الادارية التي تفرضها بحق المخالفين، في سبيل حماية المصلحة العامة بمختلف جوانبها. </a:t>
            </a:r>
          </a:p>
          <a:p>
            <a:pPr algn="r" rtl="1"/>
            <a:r>
              <a:rPr lang="ar-IQ" sz="2900" b="1" dirty="0"/>
              <a:t>ثانيا- التوصيات:-</a:t>
            </a:r>
            <a:r>
              <a:rPr lang="ar-IQ" dirty="0"/>
              <a:t>ندعو المشرع الدستوري العراقي الى مسايرة الدساتير التي نصت على حماية الامن الغذائي بنصوص دستورية صريحة ومباشرة، لما لمثل هذا النص الصريح من اهمية في حماية الامن الغذائي للمواطنين ونقترح له ان ينتظم نص المادة الدستوري كما يأتي:</a:t>
            </a:r>
          </a:p>
          <a:p>
            <a:pPr algn="r" rtl="1"/>
            <a:r>
              <a:rPr lang="ar-IQ" dirty="0"/>
              <a:t>" تلتزم الدولة بحماية الامن الغذائي وحق الافراد في الغذاء الكافي والصحي، من خلال:</a:t>
            </a:r>
          </a:p>
          <a:p>
            <a:pPr algn="r" rtl="1"/>
            <a:r>
              <a:rPr lang="ar-IQ" dirty="0"/>
              <a:t>1-	وضع سياسة وطنية للغذاء والتغذية.</a:t>
            </a:r>
          </a:p>
          <a:p>
            <a:pPr algn="r" rtl="1"/>
            <a:r>
              <a:rPr lang="ar-IQ" dirty="0"/>
              <a:t>2-	تأمين الموارد الغذائية للمواطنين كافة، مع ضمان التوزيع العادل لهم.</a:t>
            </a:r>
          </a:p>
          <a:p>
            <a:pPr algn="r" rtl="1"/>
            <a:r>
              <a:rPr lang="ar-IQ" dirty="0"/>
              <a:t>3-	تعزز الدولة السيادة الغذائية، ومنه زيادة الانتاج المحلي والحفاظ على التنوع البيولوجي الزراعي وأصناف النباتات المحلية للحفاظ علي حقوق الأجيال.  </a:t>
            </a:r>
          </a:p>
          <a:p>
            <a:pPr algn="r" rtl="1"/>
            <a:r>
              <a:rPr lang="ar-IQ" dirty="0"/>
              <a:t>4-	اتخاذ الخطوات المناسبة لتشجيع المواطنين على الزراعة وتحسين الموارد الغذائية وزيادة الانتاج المحلي.</a:t>
            </a:r>
          </a:p>
          <a:p>
            <a:pPr algn="r" rtl="1"/>
            <a:r>
              <a:rPr lang="ar-IQ" dirty="0"/>
              <a:t>5-	اقامة مخازن لاحتياطات الغذاء الوطنية.</a:t>
            </a:r>
          </a:p>
        </p:txBody>
      </p:sp>
    </p:spTree>
    <p:extLst>
      <p:ext uri="{BB962C8B-B14F-4D97-AF65-F5344CB8AC3E}">
        <p14:creationId xmlns:p14="http://schemas.microsoft.com/office/powerpoint/2010/main" val="2226677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2B0D-7EAA-7834-9AD7-7D2A16EFB0FB}"/>
              </a:ext>
            </a:extLst>
          </p:cNvPr>
          <p:cNvSpPr>
            <a:spLocks noGrp="1"/>
          </p:cNvSpPr>
          <p:nvPr>
            <p:ph type="title"/>
          </p:nvPr>
        </p:nvSpPr>
        <p:spPr/>
        <p:txBody>
          <a:bodyPr/>
          <a:lstStyle/>
          <a:p>
            <a:r>
              <a:rPr lang="ar-IQ" dirty="0"/>
              <a:t>الخاتمة</a:t>
            </a:r>
            <a:endParaRPr lang="en-US" dirty="0"/>
          </a:p>
        </p:txBody>
      </p:sp>
      <p:sp>
        <p:nvSpPr>
          <p:cNvPr id="3" name="Content Placeholder 2">
            <a:extLst>
              <a:ext uri="{FF2B5EF4-FFF2-40B4-BE49-F238E27FC236}">
                <a16:creationId xmlns:a16="http://schemas.microsoft.com/office/drawing/2014/main" id="{63679C40-2BCB-8432-5904-5741A61C58B7}"/>
              </a:ext>
            </a:extLst>
          </p:cNvPr>
          <p:cNvSpPr>
            <a:spLocks noGrp="1"/>
          </p:cNvSpPr>
          <p:nvPr>
            <p:ph idx="1"/>
          </p:nvPr>
        </p:nvSpPr>
        <p:spPr/>
        <p:txBody>
          <a:bodyPr/>
          <a:lstStyle/>
          <a:p>
            <a:pPr algn="r" rtl="1"/>
            <a:r>
              <a:rPr lang="ar-IQ" dirty="0"/>
              <a:t>2-	ندعو دولتنا الى تحقيق السيادة الغذائية، والتي تعني قدرة سكان الدولة على تحديد غذائهم وحماية وتنظيم المنتجات الغذائية وحماية المزارعين المحلين لأجل تعزيز اهداف التنمية المستدامة للغذاء والحد من استيراد المواد من الخارج، فالسيطرة على اليات وسياسات انتاج الاغذية وتوزيعها واستهلاك الغذاء بالطريقة الصحيحة، والحد من الاستيراد وتحقيق التنمية المستدامة من امن غذائي لهذا الجيل و للأجيال القادمة هو المقصود بالسيادة الغذائية، التي تشكل وجه من اوجه سيادة الدولة، بحيث يكون الحق الكامل باتخاذ القرار للأفراد ممثلين بالهيئة الحاكمة، فهم من يملكون السلطة دون اي تدخل من جهات اخرى</a:t>
            </a:r>
            <a:endParaRPr lang="en-US" dirty="0"/>
          </a:p>
        </p:txBody>
      </p:sp>
    </p:spTree>
    <p:extLst>
      <p:ext uri="{BB962C8B-B14F-4D97-AF65-F5344CB8AC3E}">
        <p14:creationId xmlns:p14="http://schemas.microsoft.com/office/powerpoint/2010/main" val="281877943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Retrospect</Template>
  <TotalTime>109</TotalTime>
  <Words>5380</Words>
  <Application>Microsoft Office PowerPoint</Application>
  <PresentationFormat>Widescreen</PresentationFormat>
  <Paragraphs>135</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Garamond</vt:lpstr>
      <vt:lpstr>Organic</vt:lpstr>
      <vt:lpstr>وظيفة الادارة في حماية الامـن الغذائـــــــــي</vt:lpstr>
      <vt:lpstr>PowerPoint Presentation</vt:lpstr>
      <vt:lpstr>PowerPoint Presentation</vt:lpstr>
      <vt:lpstr>المقدمة</vt:lpstr>
      <vt:lpstr>محاور الندوة</vt:lpstr>
      <vt:lpstr>تعريف اللغة للأمن الغذائي</vt:lpstr>
      <vt:lpstr> تعريف الاصطلاح الفقهي للأمن الغذائي</vt:lpstr>
      <vt:lpstr>تعريف الاصطلاح القانوني للأمن الغذائي</vt:lpstr>
      <vt:lpstr>الملاحظات على التعريفات السابقة</vt:lpstr>
      <vt:lpstr>PowerPoint Presentation</vt:lpstr>
      <vt:lpstr>تعريف وظيفة الادارة في حماية الامن الغذائي</vt:lpstr>
      <vt:lpstr>تعريف وظيفة الادارة في حماية الامن الغذائي</vt:lpstr>
      <vt:lpstr>تعريف وظيفة الادارة بحماية الامن الغذائي وفقا لنظرية الضبط الاداري </vt:lpstr>
      <vt:lpstr>تعريف وظيفة الادارة بحماية الامن الغذائي وفقا لنظرية المرفق العام</vt:lpstr>
      <vt:lpstr>تعريف وظيفة الادارة بحماية الامن الغذائي وفقا لنظرية المرفق العام</vt:lpstr>
      <vt:lpstr>السند القانوني لوظيفة الادارة في حماية الأمن الغذائي </vt:lpstr>
      <vt:lpstr>أولا -السند القانوني لوظيفة الادارة في حماية الامن الغذائي في القانون الدولي </vt:lpstr>
      <vt:lpstr>أولا -السند القانوني لوظيفة الادارة في حماية الامن الغذائي في القانون الدولي </vt:lpstr>
      <vt:lpstr>أولا -السند القانوني لوظيفة الادارة في حماية الامن الغذائي في القانون الدولي </vt:lpstr>
      <vt:lpstr>أولا -السند القانوني لوظيفة الادارة في حماية الامن الغذائي في القانون الدولي </vt:lpstr>
      <vt:lpstr>ثانيا -السند القانوني لوظيفة الادارة في حماية الامن الغذائي في القانون الداخلي</vt:lpstr>
      <vt:lpstr>ثانيا -السند القانوني لوظيفة الادارة في حماية الامن الغذائي في القانون الداخلي</vt:lpstr>
      <vt:lpstr>موقف دستور العراق لسنة 2005</vt:lpstr>
      <vt:lpstr>موقف دستور العراق لسنة 2005</vt:lpstr>
      <vt:lpstr>موقف دستور العراق لسنة 2005</vt:lpstr>
      <vt:lpstr>السند القانوني لوظيفة الادارة في حماية الامن الغذائي في التشريع الوطني</vt:lpstr>
      <vt:lpstr>السند القانوني لوظيفة الادارة في حماية الامن الغذائي في التشريع الوطني</vt:lpstr>
      <vt:lpstr>السند القانوني لوظيفة الادارة في حماية الامن الغذائي في التشريع الوطني</vt:lpstr>
      <vt:lpstr>اساليب الادارة في حماية الامن الغذائي</vt:lpstr>
      <vt:lpstr>اساليب الادارة في حماية الامن الغذائي</vt:lpstr>
      <vt:lpstr>اساليب الادارة في حماية الامن الغذائي</vt:lpstr>
      <vt:lpstr>اساليب الادارة في حماية الامن الغذائي</vt:lpstr>
      <vt:lpstr>الخاتمــــــــــــة </vt:lpstr>
      <vt:lpstr>الخاتمة</vt:lpstr>
      <vt:lpstr>الخاتمة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وظيفة الادارة في حماية الامـن الغذائـــــــــي</dc:title>
  <dc:creator>ibrahim falih</dc:creator>
  <cp:lastModifiedBy>ibrahim falih</cp:lastModifiedBy>
  <cp:revision>3</cp:revision>
  <dcterms:created xsi:type="dcterms:W3CDTF">2024-09-16T15:07:07Z</dcterms:created>
  <dcterms:modified xsi:type="dcterms:W3CDTF">2024-09-16T16:57:15Z</dcterms:modified>
</cp:coreProperties>
</file>