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554480"/>
            <a:ext cx="103327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800" b="1">
                <a:latin typeface="Arial"/>
              </a:defRPr>
            </a:pPr>
            <a:r>
              <a:t>الحقوق العينية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560320"/>
            <a:ext cx="103327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0">
                <a:latin typeface="Arial"/>
              </a:defRPr>
            </a:pPr>
            <a:r>
              <a:t>عرض مختصر مع مخططات ذهنية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749039"/>
            <a:ext cx="103327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latin typeface="Arial"/>
              </a:defRPr>
            </a:pPr>
            <a:r>
              <a:t>إعداد: ا.م.د. سيف هادي عبدالله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latin typeface="Arial"/>
              </a:defRPr>
            </a:pPr>
            <a:r>
              <a:t>مفهوم الحقوق العينية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1033272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100" b="0">
                <a:latin typeface="Arial"/>
              </a:defRPr>
            </a:pPr>
            <a:r>
              <a:t>• سلطة قانونية مباشرة لشخص على شيء معين.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057400"/>
            <a:ext cx="1033272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100" b="0">
                <a:latin typeface="Arial"/>
              </a:defRPr>
            </a:pPr>
            <a:r>
              <a:t>• يحتج بها صاحب الحق في مواجهة الكافة.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80360"/>
            <a:ext cx="1033272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100" b="0">
                <a:latin typeface="Arial"/>
              </a:defRPr>
            </a:pPr>
            <a:r>
              <a:t>• تختلف عن الحق الشخصي الذي يقوم على علاقة بين دائن ومدين.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latin typeface="Arial"/>
              </a:defRPr>
            </a:pPr>
            <a:r>
              <a:t>مخطط ذهني: تقسيم الحقوق العينية</a:t>
            </a:r>
          </a:p>
        </p:txBody>
      </p:sp>
      <p:sp>
        <p:nvSpPr>
          <p:cNvPr id="3" name="Oval 2"/>
          <p:cNvSpPr/>
          <p:nvPr/>
        </p:nvSpPr>
        <p:spPr>
          <a:xfrm>
            <a:off x="4709160" y="2514600"/>
            <a:ext cx="2743200" cy="105156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/>
            </a:pPr>
            <a:r>
              <a:t>الحقوق العينية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325880"/>
            <a:ext cx="2560320" cy="12344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/>
            </a:pPr>
            <a:r>
              <a:t>حقوق أصلية</a:t>
            </a:r>
          </a:p>
          <a:p>
            <a:pPr algn="ctr">
              <a:defRPr sz="1800"/>
            </a:pPr>
            <a:r>
              <a:t>الملكية</a:t>
            </a:r>
          </a:p>
          <a:p>
            <a:pPr algn="ctr">
              <a:defRPr sz="1800"/>
            </a:pPr>
            <a:r>
              <a:t>الانتفاع</a:t>
            </a:r>
          </a:p>
          <a:p>
            <a:pPr algn="ctr">
              <a:defRPr sz="1800"/>
            </a:pPr>
            <a:r>
              <a:t>الارتفاق</a:t>
            </a:r>
          </a:p>
        </p:txBody>
      </p:sp>
      <p:cxnSp>
        <p:nvCxnSpPr>
          <p:cNvPr id="5" name="Connector 4"/>
          <p:cNvCxnSpPr/>
          <p:nvPr/>
        </p:nvCxnSpPr>
        <p:spPr>
          <a:xfrm flipH="1" flipV="1">
            <a:off x="2194560" y="2560320"/>
            <a:ext cx="3886200" cy="411480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8549640" y="1325880"/>
            <a:ext cx="2560320" cy="12344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/>
            </a:pPr>
            <a:r>
              <a:t>حقوق تبعية</a:t>
            </a:r>
          </a:p>
          <a:p>
            <a:pPr algn="ctr">
              <a:defRPr sz="1800"/>
            </a:pPr>
            <a:r>
              <a:t>الرهن</a:t>
            </a:r>
          </a:p>
          <a:p>
            <a:pPr algn="ctr">
              <a:defRPr sz="1800"/>
            </a:pPr>
            <a:r>
              <a:t>ضمان الدين</a:t>
            </a:r>
          </a:p>
        </p:txBody>
      </p:sp>
      <p:cxnSp>
        <p:nvCxnSpPr>
          <p:cNvPr id="7" name="Connector 6"/>
          <p:cNvCxnSpPr/>
          <p:nvPr/>
        </p:nvCxnSpPr>
        <p:spPr>
          <a:xfrm flipV="1">
            <a:off x="6080760" y="2560320"/>
            <a:ext cx="3749040" cy="411480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latin typeface="Arial"/>
              </a:defRPr>
            </a:pPr>
            <a:r>
              <a:t>أهم الحقوق العينية الأصلية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1033272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100" b="0">
                <a:latin typeface="Arial"/>
              </a:defRPr>
            </a:pPr>
            <a:r>
              <a:t>• الملكية: أوسع سلطة على المال؛ تشمل الاستعمال والاستغلال والتصرف.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057400"/>
            <a:ext cx="1033272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100" b="0">
                <a:latin typeface="Arial"/>
              </a:defRPr>
            </a:pPr>
            <a:r>
              <a:t>• الانتفاع: استعمال واستغلال مال مملوك للغير مع بقاء الرقبة للمالك.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80360"/>
            <a:ext cx="1033272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100" b="0">
                <a:latin typeface="Arial"/>
              </a:defRPr>
            </a:pPr>
            <a:r>
              <a:t>• الارتفاق: حق يقرر على عقار لمنفعة عقار آخر.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latin typeface="Arial"/>
              </a:defRPr>
            </a:pPr>
            <a:r>
              <a:t>مخطط ذهني: حق الملكية</a:t>
            </a:r>
          </a:p>
        </p:txBody>
      </p:sp>
      <p:sp>
        <p:nvSpPr>
          <p:cNvPr id="3" name="Oval 2"/>
          <p:cNvSpPr/>
          <p:nvPr/>
        </p:nvSpPr>
        <p:spPr>
          <a:xfrm>
            <a:off x="4800600" y="2606040"/>
            <a:ext cx="2560320" cy="914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500" b="1"/>
            </a:pPr>
            <a:r>
              <a:t>الملكية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371600"/>
            <a:ext cx="2286000" cy="8229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/>
            </a:pPr>
            <a:r>
              <a:t>الاستعمال</a:t>
            </a:r>
          </a:p>
        </p:txBody>
      </p:sp>
      <p:cxnSp>
        <p:nvCxnSpPr>
          <p:cNvPr id="5" name="Connector 4"/>
          <p:cNvCxnSpPr/>
          <p:nvPr/>
        </p:nvCxnSpPr>
        <p:spPr>
          <a:xfrm flipH="1" flipV="1">
            <a:off x="2057400" y="1783080"/>
            <a:ext cx="4023360" cy="128016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8686800" y="1371600"/>
            <a:ext cx="2286000" cy="8229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/>
            </a:pPr>
            <a:r>
              <a:t>الاستغلال</a:t>
            </a:r>
          </a:p>
        </p:txBody>
      </p:sp>
      <p:cxnSp>
        <p:nvCxnSpPr>
          <p:cNvPr id="7" name="Connector 6"/>
          <p:cNvCxnSpPr/>
          <p:nvPr/>
        </p:nvCxnSpPr>
        <p:spPr>
          <a:xfrm flipV="1">
            <a:off x="6080760" y="1783080"/>
            <a:ext cx="3749040" cy="128016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4800600" y="4572000"/>
            <a:ext cx="2286000" cy="8229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/>
            </a:pPr>
            <a:r>
              <a:t>التصرف</a:t>
            </a:r>
          </a:p>
        </p:txBody>
      </p:sp>
      <p:cxnSp>
        <p:nvCxnSpPr>
          <p:cNvPr id="9" name="Connector 8"/>
          <p:cNvCxnSpPr/>
          <p:nvPr/>
        </p:nvCxnSpPr>
        <p:spPr>
          <a:xfrm flipH="1">
            <a:off x="5943600" y="3063240"/>
            <a:ext cx="137160" cy="19202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latin typeface="Arial"/>
              </a:defRPr>
            </a:pPr>
            <a:r>
              <a:t>الحقوق العينية التبعية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1033272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100" b="0">
                <a:latin typeface="Arial"/>
              </a:defRPr>
            </a:pPr>
            <a:r>
              <a:t>• تقوم لضمان الوفاء بدين أصلي.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057400"/>
            <a:ext cx="1033272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100" b="0">
                <a:latin typeface="Arial"/>
              </a:defRPr>
            </a:pPr>
            <a:r>
              <a:t>• من أبرز صورها: الرهن.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80360"/>
            <a:ext cx="1033272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100" b="0">
                <a:latin typeface="Arial"/>
              </a:defRPr>
            </a:pPr>
            <a:r>
              <a:t>• تتبع الدين المضمون وجوداً وانقضاءً بحسب الأحكام القانونية.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latin typeface="Arial"/>
              </a:defRPr>
            </a:pPr>
            <a:r>
              <a:t>الحق العيني والحق الشخصي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1033272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100" b="0">
                <a:latin typeface="Arial"/>
              </a:defRPr>
            </a:pPr>
            <a:r>
              <a:t>• العيني: سلطة مباشرة على شيء معين.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057400"/>
            <a:ext cx="1033272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100" b="0">
                <a:latin typeface="Arial"/>
              </a:defRPr>
            </a:pPr>
            <a:r>
              <a:t>• الشخصي: رابطة بين دائن ومدين.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80360"/>
            <a:ext cx="1033272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100" b="0">
                <a:latin typeface="Arial"/>
              </a:defRPr>
            </a:pPr>
            <a:r>
              <a:t>• العيني يحتج به في مواجهة الكافة؛ الشخصي يرتبط بالمدين.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latin typeface="Arial"/>
              </a:defRPr>
            </a:pPr>
            <a:r>
              <a:t>مخطط ذهني: حماية الحقوق العينية</a:t>
            </a:r>
          </a:p>
        </p:txBody>
      </p:sp>
      <p:sp>
        <p:nvSpPr>
          <p:cNvPr id="3" name="Oval 2"/>
          <p:cNvSpPr/>
          <p:nvPr/>
        </p:nvSpPr>
        <p:spPr>
          <a:xfrm>
            <a:off x="4800600" y="2560320"/>
            <a:ext cx="2560320" cy="96012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300" b="1"/>
            </a:pPr>
            <a:r>
              <a:t>حماية الحق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280160"/>
            <a:ext cx="2560320" cy="8229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/>
            </a:pPr>
            <a:r>
              <a:t>استرداد الملكية</a:t>
            </a:r>
          </a:p>
        </p:txBody>
      </p:sp>
      <p:cxnSp>
        <p:nvCxnSpPr>
          <p:cNvPr id="5" name="Connector 4"/>
          <p:cNvCxnSpPr/>
          <p:nvPr/>
        </p:nvCxnSpPr>
        <p:spPr>
          <a:xfrm flipH="1" flipV="1">
            <a:off x="2011680" y="1691639"/>
            <a:ext cx="4069080" cy="13258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8869680" y="1280160"/>
            <a:ext cx="2560320" cy="8229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/>
            </a:pPr>
            <a:r>
              <a:t>منع التعرض</a:t>
            </a:r>
          </a:p>
        </p:txBody>
      </p:sp>
      <p:cxnSp>
        <p:nvCxnSpPr>
          <p:cNvPr id="7" name="Connector 6"/>
          <p:cNvCxnSpPr/>
          <p:nvPr/>
        </p:nvCxnSpPr>
        <p:spPr>
          <a:xfrm flipV="1">
            <a:off x="6080760" y="1691639"/>
            <a:ext cx="4069080" cy="13258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731520" y="4389120"/>
            <a:ext cx="2560320" cy="8229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/>
            </a:pPr>
            <a:r>
              <a:t>تثبيت الحق</a:t>
            </a:r>
          </a:p>
        </p:txBody>
      </p:sp>
      <p:cxnSp>
        <p:nvCxnSpPr>
          <p:cNvPr id="9" name="Connector 8"/>
          <p:cNvCxnSpPr/>
          <p:nvPr/>
        </p:nvCxnSpPr>
        <p:spPr>
          <a:xfrm flipH="1">
            <a:off x="2011680" y="3017520"/>
            <a:ext cx="4069080" cy="17830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8869680" y="4389120"/>
            <a:ext cx="2560320" cy="8229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/>
            </a:pPr>
            <a:r>
              <a:t>حماية الحيازة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080760" y="3017520"/>
            <a:ext cx="4069080" cy="17830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latin typeface="Arial"/>
              </a:defRPr>
            </a:pPr>
            <a:r>
              <a:t>خلاصة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1033272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100" b="0">
                <a:latin typeface="Arial"/>
              </a:defRPr>
            </a:pPr>
            <a:r>
              <a:t>• الحقوق العينية تنظم علاقة الشخص بالمال.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057400"/>
            <a:ext cx="1033272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100" b="0">
                <a:latin typeface="Arial"/>
              </a:defRPr>
            </a:pPr>
            <a:r>
              <a:t>• تنقسم إلى أصلية وتبعية.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80360"/>
            <a:ext cx="1033272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100" b="0">
                <a:latin typeface="Arial"/>
              </a:defRPr>
            </a:pPr>
            <a:r>
              <a:t>• الملكية هي أبرز الحقوق الأصلية، والرهن من أهم الحقوق التبعية.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703320"/>
            <a:ext cx="1033272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100" b="0">
                <a:latin typeface="Arial"/>
              </a:defRPr>
            </a:pPr>
            <a:r>
              <a:t>• تختلف وسائل الحماية بحسب طبيعة الحق والاعتداء الواقع عليه.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