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6256000" cy="9144000"/>
  <p:notesSz cx="9144000" cy="16256000"/>
  <p:embeddedFontLst>
    <p:embeddedFont>
      <p:font typeface="Alimama ShuHeiTi" charset="-122" pitchFamily="34"/>
      <p:regular r:id="rId32"/>
    </p:embeddedFont>
    <p:embeddedFont>
      <p:font typeface="Noto Sans SC" charset="-122" pitchFamily="34"/>
      <p:regular r:id="rId3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32" Type="http://schemas.openxmlformats.org/officeDocument/2006/relationships/font" Target="fonts/font1.fntdata"/><Relationship Id="rId33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fedsoc.org/5a30e5badcd6f647ff58ba5fac0f456987d5e185.jp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7788" b="7788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E3A5F">
                  <a:alpha val="95000"/>
                </a:srgbClr>
              </a:gs>
              <a:gs pos="50000">
                <a:srgbClr val="1E3A5F">
                  <a:alpha val="90000"/>
                </a:srgbClr>
              </a:gs>
              <a:gs pos="100000">
                <a:srgbClr val="1E3A5F">
                  <a:alpha val="85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7366000" y="1073150"/>
            <a:ext cx="1524000" cy="1219200"/>
          </a:xfrm>
          <a:custGeom>
            <a:avLst/>
            <a:gdLst/>
            <a:ahLst/>
            <a:cxnLst/>
            <a:rect l="l" t="t" r="r" b="b"/>
            <a:pathLst>
              <a:path w="1524000" h="1219200">
                <a:moveTo>
                  <a:pt x="914400" y="76200"/>
                </a:moveTo>
                <a:lnTo>
                  <a:pt x="1219200" y="76200"/>
                </a:lnTo>
                <a:cubicBezTo>
                  <a:pt x="1261348" y="76200"/>
                  <a:pt x="1295400" y="110252"/>
                  <a:pt x="1295400" y="152400"/>
                </a:cubicBezTo>
                <a:cubicBezTo>
                  <a:pt x="1295400" y="194548"/>
                  <a:pt x="1261348" y="228600"/>
                  <a:pt x="1219200" y="228600"/>
                </a:cubicBezTo>
                <a:lnTo>
                  <a:pt x="948690" y="228600"/>
                </a:lnTo>
                <a:cubicBezTo>
                  <a:pt x="936308" y="290036"/>
                  <a:pt x="894159" y="340757"/>
                  <a:pt x="838200" y="365046"/>
                </a:cubicBezTo>
                <a:lnTo>
                  <a:pt x="838200" y="1066800"/>
                </a:lnTo>
                <a:lnTo>
                  <a:pt x="1219200" y="1066800"/>
                </a:lnTo>
                <a:cubicBezTo>
                  <a:pt x="1261348" y="1066800"/>
                  <a:pt x="1295400" y="1100852"/>
                  <a:pt x="1295400" y="1143000"/>
                </a:cubicBezTo>
                <a:cubicBezTo>
                  <a:pt x="1295400" y="1185148"/>
                  <a:pt x="1261348" y="1219200"/>
                  <a:pt x="1219200" y="1219200"/>
                </a:cubicBezTo>
                <a:lnTo>
                  <a:pt x="304800" y="1219200"/>
                </a:lnTo>
                <a:cubicBezTo>
                  <a:pt x="262652" y="1219200"/>
                  <a:pt x="228600" y="1185148"/>
                  <a:pt x="228600" y="1143000"/>
                </a:cubicBezTo>
                <a:cubicBezTo>
                  <a:pt x="228600" y="1100852"/>
                  <a:pt x="262652" y="1066800"/>
                  <a:pt x="304800" y="1066800"/>
                </a:cubicBezTo>
                <a:lnTo>
                  <a:pt x="685800" y="1066800"/>
                </a:lnTo>
                <a:lnTo>
                  <a:pt x="685800" y="365046"/>
                </a:lnTo>
                <a:cubicBezTo>
                  <a:pt x="629841" y="340519"/>
                  <a:pt x="587693" y="289798"/>
                  <a:pt x="575310" y="228600"/>
                </a:cubicBezTo>
                <a:lnTo>
                  <a:pt x="304800" y="228600"/>
                </a:lnTo>
                <a:cubicBezTo>
                  <a:pt x="262652" y="228600"/>
                  <a:pt x="228600" y="194548"/>
                  <a:pt x="228600" y="152400"/>
                </a:cubicBezTo>
                <a:cubicBezTo>
                  <a:pt x="228600" y="110252"/>
                  <a:pt x="262652" y="76200"/>
                  <a:pt x="304800" y="76200"/>
                </a:cubicBezTo>
                <a:lnTo>
                  <a:pt x="609600" y="76200"/>
                </a:lnTo>
                <a:cubicBezTo>
                  <a:pt x="644366" y="30004"/>
                  <a:pt x="699611" y="0"/>
                  <a:pt x="762000" y="0"/>
                </a:cubicBezTo>
                <a:cubicBezTo>
                  <a:pt x="824389" y="0"/>
                  <a:pt x="879634" y="30004"/>
                  <a:pt x="914400" y="76200"/>
                </a:cubicBezTo>
                <a:close/>
                <a:moveTo>
                  <a:pt x="1046798" y="762000"/>
                </a:moveTo>
                <a:lnTo>
                  <a:pt x="1391603" y="762000"/>
                </a:lnTo>
                <a:lnTo>
                  <a:pt x="1219200" y="466249"/>
                </a:lnTo>
                <a:lnTo>
                  <a:pt x="1046798" y="762000"/>
                </a:lnTo>
                <a:close/>
                <a:moveTo>
                  <a:pt x="1219200" y="990600"/>
                </a:moveTo>
                <a:cubicBezTo>
                  <a:pt x="1069419" y="990600"/>
                  <a:pt x="944880" y="909638"/>
                  <a:pt x="919162" y="802719"/>
                </a:cubicBezTo>
                <a:cubicBezTo>
                  <a:pt x="912971" y="776526"/>
                  <a:pt x="921544" y="749618"/>
                  <a:pt x="935117" y="726281"/>
                </a:cubicBezTo>
                <a:lnTo>
                  <a:pt x="1161812" y="337661"/>
                </a:lnTo>
                <a:cubicBezTo>
                  <a:pt x="1173718" y="317183"/>
                  <a:pt x="1195626" y="304800"/>
                  <a:pt x="1219200" y="304800"/>
                </a:cubicBezTo>
                <a:cubicBezTo>
                  <a:pt x="1242774" y="304800"/>
                  <a:pt x="1264682" y="317421"/>
                  <a:pt x="1276588" y="337661"/>
                </a:cubicBezTo>
                <a:lnTo>
                  <a:pt x="1503283" y="726281"/>
                </a:lnTo>
                <a:cubicBezTo>
                  <a:pt x="1516856" y="749618"/>
                  <a:pt x="1525429" y="776526"/>
                  <a:pt x="1519238" y="802719"/>
                </a:cubicBezTo>
                <a:cubicBezTo>
                  <a:pt x="1493520" y="909399"/>
                  <a:pt x="1368981" y="990600"/>
                  <a:pt x="1219200" y="990600"/>
                </a:cubicBezTo>
                <a:close/>
                <a:moveTo>
                  <a:pt x="301943" y="466249"/>
                </a:moveTo>
                <a:lnTo>
                  <a:pt x="129540" y="762000"/>
                </a:lnTo>
                <a:lnTo>
                  <a:pt x="474583" y="762000"/>
                </a:lnTo>
                <a:lnTo>
                  <a:pt x="301943" y="466249"/>
                </a:lnTo>
                <a:close/>
                <a:moveTo>
                  <a:pt x="2143" y="802719"/>
                </a:moveTo>
                <a:cubicBezTo>
                  <a:pt x="-4048" y="776526"/>
                  <a:pt x="4524" y="749618"/>
                  <a:pt x="18098" y="726281"/>
                </a:cubicBezTo>
                <a:lnTo>
                  <a:pt x="244793" y="337661"/>
                </a:lnTo>
                <a:cubicBezTo>
                  <a:pt x="256699" y="317183"/>
                  <a:pt x="278606" y="304800"/>
                  <a:pt x="302181" y="304800"/>
                </a:cubicBezTo>
                <a:cubicBezTo>
                  <a:pt x="325755" y="304800"/>
                  <a:pt x="347663" y="317421"/>
                  <a:pt x="359569" y="337661"/>
                </a:cubicBezTo>
                <a:lnTo>
                  <a:pt x="586264" y="726281"/>
                </a:lnTo>
                <a:cubicBezTo>
                  <a:pt x="599837" y="749618"/>
                  <a:pt x="608409" y="776526"/>
                  <a:pt x="602218" y="802719"/>
                </a:cubicBezTo>
                <a:cubicBezTo>
                  <a:pt x="576501" y="909399"/>
                  <a:pt x="451961" y="990600"/>
                  <a:pt x="302181" y="990600"/>
                </a:cubicBezTo>
                <a:cubicBezTo>
                  <a:pt x="152400" y="990600"/>
                  <a:pt x="27861" y="909638"/>
                  <a:pt x="2143" y="802719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5" name="Text 2"/>
          <p:cNvSpPr/>
          <p:nvPr/>
        </p:nvSpPr>
        <p:spPr>
          <a:xfrm>
            <a:off x="4467225" y="3003550"/>
            <a:ext cx="73279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7200" b="1" dirty="0">
                <a:solidFill>
                  <a:srgbClr val="FAF9F6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العقود الحكومية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7200" b="1" dirty="0">
                <a:solidFill>
                  <a:srgbClr val="FAF9F6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في القانون الإداري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315200" y="559435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7" name="Text 4"/>
          <p:cNvSpPr/>
          <p:nvPr/>
        </p:nvSpPr>
        <p:spPr>
          <a:xfrm>
            <a:off x="5674519" y="6051550"/>
            <a:ext cx="4902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C9A22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عرض تقديمي لطلاب الماجستير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554317" y="6711950"/>
            <a:ext cx="1143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rgbClr val="FAF9F6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قانون عام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82520" y="7715250"/>
            <a:ext cx="685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rgbClr val="FAF9F6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2026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فهرس المحتويات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3208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80400" y="1778000"/>
            <a:ext cx="7442200" cy="1993900"/>
          </a:xfrm>
          <a:custGeom>
            <a:avLst/>
            <a:gdLst/>
            <a:ahLst/>
            <a:cxnLst/>
            <a:rect l="l" t="t" r="r" b="b"/>
            <a:pathLst>
              <a:path w="7442200" h="1993900">
                <a:moveTo>
                  <a:pt x="152394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943100"/>
                </a:lnTo>
                <a:cubicBezTo>
                  <a:pt x="7442200" y="1971137"/>
                  <a:pt x="7419437" y="1993900"/>
                  <a:pt x="7391400" y="1993900"/>
                </a:cubicBezTo>
                <a:lnTo>
                  <a:pt x="152394" y="1993900"/>
                </a:lnTo>
                <a:cubicBezTo>
                  <a:pt x="68229" y="1993900"/>
                  <a:pt x="0" y="1925671"/>
                  <a:pt x="0" y="18415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778000"/>
            <a:ext cx="50800" cy="1993900"/>
          </a:xfrm>
          <a:custGeom>
            <a:avLst/>
            <a:gdLst/>
            <a:ahLst/>
            <a:cxnLst/>
            <a:rect l="l" t="t" r="r" b="b"/>
            <a:pathLst>
              <a:path w="50800" h="1993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943100"/>
                </a:lnTo>
                <a:cubicBezTo>
                  <a:pt x="50800" y="1971137"/>
                  <a:pt x="28037" y="1993900"/>
                  <a:pt x="0" y="1993900"/>
                </a:cubicBezTo>
                <a:lnTo>
                  <a:pt x="0" y="19939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579600" y="2084784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Text 5"/>
          <p:cNvSpPr/>
          <p:nvPr/>
        </p:nvSpPr>
        <p:spPr>
          <a:xfrm>
            <a:off x="14503400" y="2084784"/>
            <a:ext cx="9652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660386" y="2294334"/>
            <a:ext cx="28702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المقدمة والإطار النظري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85200" y="3100784"/>
            <a:ext cx="69215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مفهوم العقود الحكومية، أهميتها، خصائصها العامة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8000" y="1778000"/>
            <a:ext cx="7442200" cy="1993900"/>
          </a:xfrm>
          <a:custGeom>
            <a:avLst/>
            <a:gdLst/>
            <a:ahLst/>
            <a:cxnLst/>
            <a:rect l="l" t="t" r="r" b="b"/>
            <a:pathLst>
              <a:path w="7442200" h="1993900">
                <a:moveTo>
                  <a:pt x="152394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943100"/>
                </a:lnTo>
                <a:cubicBezTo>
                  <a:pt x="7442200" y="1971137"/>
                  <a:pt x="7419437" y="1993900"/>
                  <a:pt x="7391400" y="1993900"/>
                </a:cubicBezTo>
                <a:lnTo>
                  <a:pt x="152394" y="1993900"/>
                </a:lnTo>
                <a:cubicBezTo>
                  <a:pt x="68229" y="1993900"/>
                  <a:pt x="0" y="1925671"/>
                  <a:pt x="0" y="18415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950200" y="1778000"/>
            <a:ext cx="50800" cy="1993900"/>
          </a:xfrm>
          <a:custGeom>
            <a:avLst/>
            <a:gdLst/>
            <a:ahLst/>
            <a:cxnLst/>
            <a:rect l="l" t="t" r="r" b="b"/>
            <a:pathLst>
              <a:path w="50800" h="1993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943100"/>
                </a:lnTo>
                <a:cubicBezTo>
                  <a:pt x="50800" y="1971137"/>
                  <a:pt x="28037" y="1993900"/>
                  <a:pt x="0" y="1993900"/>
                </a:cubicBezTo>
                <a:lnTo>
                  <a:pt x="0" y="19939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6807200" y="2084784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6731000" y="2084784"/>
            <a:ext cx="9652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090069" y="2294334"/>
            <a:ext cx="36703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الأساس القانوني والتنظيمي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12800" y="3100784"/>
            <a:ext cx="69215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الإطار القانوني، أركان العقد، الأنواع، الإجراءات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80400" y="4080867"/>
            <a:ext cx="7442200" cy="1993900"/>
          </a:xfrm>
          <a:custGeom>
            <a:avLst/>
            <a:gdLst/>
            <a:ahLst/>
            <a:cxnLst/>
            <a:rect l="l" t="t" r="r" b="b"/>
            <a:pathLst>
              <a:path w="7442200" h="1993900">
                <a:moveTo>
                  <a:pt x="152394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943100"/>
                </a:lnTo>
                <a:cubicBezTo>
                  <a:pt x="7442200" y="1971137"/>
                  <a:pt x="7419437" y="1993900"/>
                  <a:pt x="7391400" y="1993900"/>
                </a:cubicBezTo>
                <a:lnTo>
                  <a:pt x="152394" y="1993900"/>
                </a:lnTo>
                <a:cubicBezTo>
                  <a:pt x="68229" y="1993900"/>
                  <a:pt x="0" y="1925671"/>
                  <a:pt x="0" y="18415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5722600" y="4080867"/>
            <a:ext cx="50800" cy="1993900"/>
          </a:xfrm>
          <a:custGeom>
            <a:avLst/>
            <a:gdLst/>
            <a:ahLst/>
            <a:cxnLst/>
            <a:rect l="l" t="t" r="r" b="b"/>
            <a:pathLst>
              <a:path w="50800" h="1993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943100"/>
                </a:lnTo>
                <a:cubicBezTo>
                  <a:pt x="50800" y="1971137"/>
                  <a:pt x="28037" y="1993900"/>
                  <a:pt x="0" y="1993900"/>
                </a:cubicBezTo>
                <a:lnTo>
                  <a:pt x="0" y="19939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8" name="Shape 16"/>
          <p:cNvSpPr/>
          <p:nvPr/>
        </p:nvSpPr>
        <p:spPr>
          <a:xfrm>
            <a:off x="14579600" y="4387652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9" name="Text 17"/>
          <p:cNvSpPr/>
          <p:nvPr/>
        </p:nvSpPr>
        <p:spPr>
          <a:xfrm>
            <a:off x="14503400" y="4387652"/>
            <a:ext cx="9652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015391" y="4597202"/>
            <a:ext cx="2514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الالتزامات والحقوق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585200" y="5403652"/>
            <a:ext cx="69215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التزامات الإدارة والمتعاقد، الضمانات، حالات الإنهاء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8000" y="4080867"/>
            <a:ext cx="7442200" cy="1993900"/>
          </a:xfrm>
          <a:custGeom>
            <a:avLst/>
            <a:gdLst/>
            <a:ahLst/>
            <a:cxnLst/>
            <a:rect l="l" t="t" r="r" b="b"/>
            <a:pathLst>
              <a:path w="7442200" h="1993900">
                <a:moveTo>
                  <a:pt x="152394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943100"/>
                </a:lnTo>
                <a:cubicBezTo>
                  <a:pt x="7442200" y="1971137"/>
                  <a:pt x="7419437" y="1993900"/>
                  <a:pt x="7391400" y="1993900"/>
                </a:cubicBezTo>
                <a:lnTo>
                  <a:pt x="152394" y="1993900"/>
                </a:lnTo>
                <a:cubicBezTo>
                  <a:pt x="68229" y="1993900"/>
                  <a:pt x="0" y="1925671"/>
                  <a:pt x="0" y="18415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950200" y="4080867"/>
            <a:ext cx="50800" cy="1993900"/>
          </a:xfrm>
          <a:custGeom>
            <a:avLst/>
            <a:gdLst/>
            <a:ahLst/>
            <a:cxnLst/>
            <a:rect l="l" t="t" r="r" b="b"/>
            <a:pathLst>
              <a:path w="50800" h="1993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943100"/>
                </a:lnTo>
                <a:cubicBezTo>
                  <a:pt x="50800" y="1971137"/>
                  <a:pt x="28037" y="1993900"/>
                  <a:pt x="0" y="1993900"/>
                </a:cubicBezTo>
                <a:lnTo>
                  <a:pt x="0" y="19939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4" name="Shape 22"/>
          <p:cNvSpPr/>
          <p:nvPr/>
        </p:nvSpPr>
        <p:spPr>
          <a:xfrm>
            <a:off x="6807200" y="4387652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5" name="Text 23"/>
          <p:cNvSpPr/>
          <p:nvPr/>
        </p:nvSpPr>
        <p:spPr>
          <a:xfrm>
            <a:off x="6731000" y="4387652"/>
            <a:ext cx="9652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729361" y="4597202"/>
            <a:ext cx="2032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الرقابة والتنفيذ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12800" y="5403652"/>
            <a:ext cx="69215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الجهات الرقابية، فض المنازعات، المسؤولية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80400" y="6383734"/>
            <a:ext cx="7442200" cy="1993900"/>
          </a:xfrm>
          <a:custGeom>
            <a:avLst/>
            <a:gdLst/>
            <a:ahLst/>
            <a:cxnLst/>
            <a:rect l="l" t="t" r="r" b="b"/>
            <a:pathLst>
              <a:path w="7442200" h="1993900">
                <a:moveTo>
                  <a:pt x="152394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943100"/>
                </a:lnTo>
                <a:cubicBezTo>
                  <a:pt x="7442200" y="1971137"/>
                  <a:pt x="7419437" y="1993900"/>
                  <a:pt x="7391400" y="1993900"/>
                </a:cubicBezTo>
                <a:lnTo>
                  <a:pt x="152394" y="1993900"/>
                </a:lnTo>
                <a:cubicBezTo>
                  <a:pt x="68229" y="1993900"/>
                  <a:pt x="0" y="1925671"/>
                  <a:pt x="0" y="18415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15722600" y="6383734"/>
            <a:ext cx="50800" cy="1993900"/>
          </a:xfrm>
          <a:custGeom>
            <a:avLst/>
            <a:gdLst/>
            <a:ahLst/>
            <a:cxnLst/>
            <a:rect l="l" t="t" r="r" b="b"/>
            <a:pathLst>
              <a:path w="50800" h="1993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943100"/>
                </a:lnTo>
                <a:cubicBezTo>
                  <a:pt x="50800" y="1971137"/>
                  <a:pt x="28037" y="1993900"/>
                  <a:pt x="0" y="1993900"/>
                </a:cubicBezTo>
                <a:lnTo>
                  <a:pt x="0" y="19939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0" name="Shape 28"/>
          <p:cNvSpPr/>
          <p:nvPr/>
        </p:nvSpPr>
        <p:spPr>
          <a:xfrm>
            <a:off x="14579600" y="6690519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1" name="Text 29"/>
          <p:cNvSpPr/>
          <p:nvPr/>
        </p:nvSpPr>
        <p:spPr>
          <a:xfrm>
            <a:off x="14503400" y="6690519"/>
            <a:ext cx="9652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2367816" y="6900069"/>
            <a:ext cx="2159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النشاط التفاعلي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585200" y="7706519"/>
            <a:ext cx="69215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تقسيم المجموعات، تحليل الحالات، المناقشة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8000" y="6383734"/>
            <a:ext cx="7442200" cy="1993900"/>
          </a:xfrm>
          <a:custGeom>
            <a:avLst/>
            <a:gdLst/>
            <a:ahLst/>
            <a:cxnLst/>
            <a:rect l="l" t="t" r="r" b="b"/>
            <a:pathLst>
              <a:path w="7442200" h="1993900">
                <a:moveTo>
                  <a:pt x="152394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943100"/>
                </a:lnTo>
                <a:cubicBezTo>
                  <a:pt x="7442200" y="1971137"/>
                  <a:pt x="7419437" y="1993900"/>
                  <a:pt x="7391400" y="1993900"/>
                </a:cubicBezTo>
                <a:lnTo>
                  <a:pt x="152394" y="1993900"/>
                </a:lnTo>
                <a:cubicBezTo>
                  <a:pt x="68229" y="1993900"/>
                  <a:pt x="0" y="1925671"/>
                  <a:pt x="0" y="18415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7950200" y="6383734"/>
            <a:ext cx="50800" cy="1993900"/>
          </a:xfrm>
          <a:custGeom>
            <a:avLst/>
            <a:gdLst/>
            <a:ahLst/>
            <a:cxnLst/>
            <a:rect l="l" t="t" r="r" b="b"/>
            <a:pathLst>
              <a:path w="50800" h="1993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943100"/>
                </a:lnTo>
                <a:cubicBezTo>
                  <a:pt x="50800" y="1971137"/>
                  <a:pt x="28037" y="1993900"/>
                  <a:pt x="0" y="1993900"/>
                </a:cubicBezTo>
                <a:lnTo>
                  <a:pt x="0" y="19939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6" name="Shape 34"/>
          <p:cNvSpPr/>
          <p:nvPr/>
        </p:nvSpPr>
        <p:spPr>
          <a:xfrm>
            <a:off x="6807200" y="6690519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7" name="Text 35"/>
          <p:cNvSpPr/>
          <p:nvPr/>
        </p:nvSpPr>
        <p:spPr>
          <a:xfrm>
            <a:off x="6731000" y="6690519"/>
            <a:ext cx="9652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3788966" y="6900069"/>
            <a:ext cx="29718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التغذية الراجعة والمهمة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12800" y="7706519"/>
            <a:ext cx="69215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تقييم الفهم، الواجب المنزلي، الخاتمة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أهداف التعلم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55000" y="1625600"/>
            <a:ext cx="7467600" cy="1397000"/>
          </a:xfrm>
          <a:custGeom>
            <a:avLst/>
            <a:gdLst/>
            <a:ahLst/>
            <a:cxnLst/>
            <a:rect l="l" t="t" r="r" b="b"/>
            <a:pathLst>
              <a:path w="7467600" h="1397000">
                <a:moveTo>
                  <a:pt x="152399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346200"/>
                </a:lnTo>
                <a:cubicBezTo>
                  <a:pt x="7467600" y="1374256"/>
                  <a:pt x="7444856" y="1397000"/>
                  <a:pt x="7416800" y="1397000"/>
                </a:cubicBezTo>
                <a:lnTo>
                  <a:pt x="152399" y="1397000"/>
                </a:lnTo>
                <a:cubicBezTo>
                  <a:pt x="68288" y="1397000"/>
                  <a:pt x="0" y="1328712"/>
                  <a:pt x="0" y="1244601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625600"/>
            <a:ext cx="50800" cy="1397000"/>
          </a:xfrm>
          <a:custGeom>
            <a:avLst/>
            <a:gdLst/>
            <a:ahLst/>
            <a:cxnLst/>
            <a:rect l="l" t="t" r="r" b="b"/>
            <a:pathLst>
              <a:path w="50800" h="13970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346200"/>
                </a:lnTo>
                <a:cubicBezTo>
                  <a:pt x="50800" y="1374237"/>
                  <a:pt x="28037" y="1397000"/>
                  <a:pt x="0" y="1397000"/>
                </a:cubicBezTo>
                <a:lnTo>
                  <a:pt x="0" y="13970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681200" y="1930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Shape 5"/>
          <p:cNvSpPr/>
          <p:nvPr/>
        </p:nvSpPr>
        <p:spPr>
          <a:xfrm>
            <a:off x="14922500" y="21336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74367" y="228600"/>
                </a:moveTo>
                <a:cubicBezTo>
                  <a:pt x="178713" y="215325"/>
                  <a:pt x="187404" y="203299"/>
                  <a:pt x="197227" y="192941"/>
                </a:cubicBezTo>
                <a:cubicBezTo>
                  <a:pt x="216694" y="172462"/>
                  <a:pt x="228600" y="144780"/>
                  <a:pt x="228600" y="114300"/>
                </a:cubicBezTo>
                <a:cubicBezTo>
                  <a:pt x="228600" y="51197"/>
                  <a:pt x="177403" y="0"/>
                  <a:pt x="114300" y="0"/>
                </a:cubicBezTo>
                <a:cubicBezTo>
                  <a:pt x="51197" y="0"/>
                  <a:pt x="0" y="51197"/>
                  <a:pt x="0" y="114300"/>
                </a:cubicBezTo>
                <a:cubicBezTo>
                  <a:pt x="0" y="144780"/>
                  <a:pt x="11906" y="172462"/>
                  <a:pt x="31373" y="192941"/>
                </a:cubicBezTo>
                <a:cubicBezTo>
                  <a:pt x="41196" y="203299"/>
                  <a:pt x="49947" y="215325"/>
                  <a:pt x="54233" y="228600"/>
                </a:cubicBezTo>
                <a:lnTo>
                  <a:pt x="174308" y="228600"/>
                </a:lnTo>
                <a:close/>
                <a:moveTo>
                  <a:pt x="171450" y="257175"/>
                </a:moveTo>
                <a:lnTo>
                  <a:pt x="57150" y="257175"/>
                </a:lnTo>
                <a:lnTo>
                  <a:pt x="57150" y="266700"/>
                </a:lnTo>
                <a:cubicBezTo>
                  <a:pt x="57150" y="293013"/>
                  <a:pt x="78462" y="314325"/>
                  <a:pt x="104775" y="314325"/>
                </a:cubicBezTo>
                <a:lnTo>
                  <a:pt x="123825" y="314325"/>
                </a:lnTo>
                <a:cubicBezTo>
                  <a:pt x="150138" y="314325"/>
                  <a:pt x="171450" y="293013"/>
                  <a:pt x="171450" y="266700"/>
                </a:cubicBezTo>
                <a:lnTo>
                  <a:pt x="171450" y="257175"/>
                </a:lnTo>
                <a:close/>
                <a:moveTo>
                  <a:pt x="109537" y="66675"/>
                </a:moveTo>
                <a:cubicBezTo>
                  <a:pt x="85844" y="66675"/>
                  <a:pt x="66675" y="85844"/>
                  <a:pt x="66675" y="109537"/>
                </a:cubicBezTo>
                <a:cubicBezTo>
                  <a:pt x="66675" y="117455"/>
                  <a:pt x="60305" y="123825"/>
                  <a:pt x="52388" y="123825"/>
                </a:cubicBezTo>
                <a:cubicBezTo>
                  <a:pt x="44470" y="123825"/>
                  <a:pt x="38100" y="117455"/>
                  <a:pt x="38100" y="109537"/>
                </a:cubicBezTo>
                <a:cubicBezTo>
                  <a:pt x="38100" y="70068"/>
                  <a:pt x="70068" y="38100"/>
                  <a:pt x="109537" y="38100"/>
                </a:cubicBezTo>
                <a:cubicBezTo>
                  <a:pt x="117455" y="38100"/>
                  <a:pt x="123825" y="44470"/>
                  <a:pt x="123825" y="52388"/>
                </a:cubicBezTo>
                <a:cubicBezTo>
                  <a:pt x="123825" y="60305"/>
                  <a:pt x="117455" y="66675"/>
                  <a:pt x="109537" y="666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9236869" y="1930400"/>
            <a:ext cx="5372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فهم المفهوم والخصائص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236869" y="2387600"/>
            <a:ext cx="53467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فهم مفهوم العقود الحكومية وخصائصها المميزة التي تميزها عن العقود المدنية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8000" y="1625600"/>
            <a:ext cx="7467600" cy="1397000"/>
          </a:xfrm>
          <a:custGeom>
            <a:avLst/>
            <a:gdLst/>
            <a:ahLst/>
            <a:cxnLst/>
            <a:rect l="l" t="t" r="r" b="b"/>
            <a:pathLst>
              <a:path w="7467600" h="1397000">
                <a:moveTo>
                  <a:pt x="152399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346200"/>
                </a:lnTo>
                <a:cubicBezTo>
                  <a:pt x="7467600" y="1374256"/>
                  <a:pt x="7444856" y="1397000"/>
                  <a:pt x="7416800" y="1397000"/>
                </a:cubicBezTo>
                <a:lnTo>
                  <a:pt x="152399" y="1397000"/>
                </a:lnTo>
                <a:cubicBezTo>
                  <a:pt x="68288" y="1397000"/>
                  <a:pt x="0" y="1328712"/>
                  <a:pt x="0" y="1244601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975600" y="1625600"/>
            <a:ext cx="50800" cy="1397000"/>
          </a:xfrm>
          <a:custGeom>
            <a:avLst/>
            <a:gdLst/>
            <a:ahLst/>
            <a:cxnLst/>
            <a:rect l="l" t="t" r="r" b="b"/>
            <a:pathLst>
              <a:path w="50800" h="13970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346200"/>
                </a:lnTo>
                <a:cubicBezTo>
                  <a:pt x="50800" y="1374237"/>
                  <a:pt x="28037" y="1397000"/>
                  <a:pt x="0" y="1397000"/>
                </a:cubicBezTo>
                <a:lnTo>
                  <a:pt x="0" y="13970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6934200" y="1930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7400" y="2133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84118"/>
                </a:moveTo>
                <a:lnTo>
                  <a:pt x="152400" y="268248"/>
                </a:lnTo>
                <a:lnTo>
                  <a:pt x="152698" y="268129"/>
                </a:lnTo>
                <a:cubicBezTo>
                  <a:pt x="185202" y="254615"/>
                  <a:pt x="220087" y="247650"/>
                  <a:pt x="255270" y="247650"/>
                </a:cubicBezTo>
                <a:lnTo>
                  <a:pt x="266700" y="247650"/>
                </a:lnTo>
                <a:lnTo>
                  <a:pt x="266700" y="57150"/>
                </a:lnTo>
                <a:lnTo>
                  <a:pt x="255270" y="57150"/>
                </a:lnTo>
                <a:cubicBezTo>
                  <a:pt x="230148" y="57150"/>
                  <a:pt x="205204" y="62151"/>
                  <a:pt x="181987" y="71795"/>
                </a:cubicBezTo>
                <a:cubicBezTo>
                  <a:pt x="171986" y="75962"/>
                  <a:pt x="162104" y="80070"/>
                  <a:pt x="152400" y="84118"/>
                </a:cubicBezTo>
                <a:close/>
                <a:moveTo>
                  <a:pt x="137458" y="36612"/>
                </a:moveTo>
                <a:lnTo>
                  <a:pt x="152400" y="42863"/>
                </a:lnTo>
                <a:lnTo>
                  <a:pt x="167342" y="36612"/>
                </a:lnTo>
                <a:cubicBezTo>
                  <a:pt x="195203" y="25003"/>
                  <a:pt x="225088" y="19050"/>
                  <a:pt x="255270" y="19050"/>
                </a:cubicBezTo>
                <a:lnTo>
                  <a:pt x="276225" y="19050"/>
                </a:lnTo>
                <a:cubicBezTo>
                  <a:pt x="292001" y="19050"/>
                  <a:pt x="304800" y="31849"/>
                  <a:pt x="304800" y="47625"/>
                </a:cubicBezTo>
                <a:lnTo>
                  <a:pt x="304800" y="257175"/>
                </a:lnTo>
                <a:cubicBezTo>
                  <a:pt x="304800" y="272951"/>
                  <a:pt x="292001" y="285750"/>
                  <a:pt x="276225" y="285750"/>
                </a:cubicBezTo>
                <a:lnTo>
                  <a:pt x="255270" y="285750"/>
                </a:lnTo>
                <a:cubicBezTo>
                  <a:pt x="225088" y="285750"/>
                  <a:pt x="195203" y="291703"/>
                  <a:pt x="167342" y="303312"/>
                </a:cubicBezTo>
                <a:lnTo>
                  <a:pt x="159722" y="306467"/>
                </a:lnTo>
                <a:cubicBezTo>
                  <a:pt x="155019" y="308431"/>
                  <a:pt x="149781" y="308431"/>
                  <a:pt x="145078" y="306467"/>
                </a:cubicBezTo>
                <a:lnTo>
                  <a:pt x="137458" y="303312"/>
                </a:lnTo>
                <a:cubicBezTo>
                  <a:pt x="109597" y="291703"/>
                  <a:pt x="79712" y="285750"/>
                  <a:pt x="49530" y="285750"/>
                </a:cubicBezTo>
                <a:lnTo>
                  <a:pt x="28575" y="285750"/>
                </a:lnTo>
                <a:cubicBezTo>
                  <a:pt x="12799" y="285750"/>
                  <a:pt x="0" y="272951"/>
                  <a:pt x="0" y="257175"/>
                </a:cubicBezTo>
                <a:lnTo>
                  <a:pt x="0" y="47625"/>
                </a:lnTo>
                <a:cubicBezTo>
                  <a:pt x="0" y="31849"/>
                  <a:pt x="12799" y="19050"/>
                  <a:pt x="28575" y="19050"/>
                </a:cubicBezTo>
                <a:lnTo>
                  <a:pt x="49530" y="19050"/>
                </a:lnTo>
                <a:cubicBezTo>
                  <a:pt x="79712" y="19050"/>
                  <a:pt x="109597" y="25003"/>
                  <a:pt x="137458" y="3661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1565275" y="1930400"/>
            <a:ext cx="5295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التعرف على الإطار القانوني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565275" y="2387600"/>
            <a:ext cx="5270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التعرف على النظام القانوني المنظم للعقود الحكومية والتشريعات ذات العلاقة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55000" y="3276600"/>
            <a:ext cx="7467600" cy="1397000"/>
          </a:xfrm>
          <a:custGeom>
            <a:avLst/>
            <a:gdLst/>
            <a:ahLst/>
            <a:cxnLst/>
            <a:rect l="l" t="t" r="r" b="b"/>
            <a:pathLst>
              <a:path w="7467600" h="1397000">
                <a:moveTo>
                  <a:pt x="152399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346200"/>
                </a:lnTo>
                <a:cubicBezTo>
                  <a:pt x="7467600" y="1374256"/>
                  <a:pt x="7444856" y="1397000"/>
                  <a:pt x="7416800" y="1397000"/>
                </a:cubicBezTo>
                <a:lnTo>
                  <a:pt x="152399" y="1397000"/>
                </a:lnTo>
                <a:cubicBezTo>
                  <a:pt x="68288" y="1397000"/>
                  <a:pt x="0" y="1328712"/>
                  <a:pt x="0" y="1244601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5722600" y="3276600"/>
            <a:ext cx="50800" cy="1397000"/>
          </a:xfrm>
          <a:custGeom>
            <a:avLst/>
            <a:gdLst/>
            <a:ahLst/>
            <a:cxnLst/>
            <a:rect l="l" t="t" r="r" b="b"/>
            <a:pathLst>
              <a:path w="50800" h="13970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346200"/>
                </a:lnTo>
                <a:cubicBezTo>
                  <a:pt x="50800" y="1374237"/>
                  <a:pt x="28037" y="1397000"/>
                  <a:pt x="0" y="1397000"/>
                </a:cubicBezTo>
                <a:lnTo>
                  <a:pt x="0" y="13970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8" name="Shape 16"/>
          <p:cNvSpPr/>
          <p:nvPr/>
        </p:nvSpPr>
        <p:spPr>
          <a:xfrm>
            <a:off x="14681200" y="3581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9" name="Shape 17"/>
          <p:cNvSpPr/>
          <p:nvPr/>
        </p:nvSpPr>
        <p:spPr>
          <a:xfrm>
            <a:off x="14884400" y="3784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38410" y="3096"/>
                </a:moveTo>
                <a:cubicBezTo>
                  <a:pt x="147280" y="-1012"/>
                  <a:pt x="157520" y="-1012"/>
                  <a:pt x="166390" y="3096"/>
                </a:cubicBezTo>
                <a:lnTo>
                  <a:pt x="296525" y="63222"/>
                </a:lnTo>
                <a:cubicBezTo>
                  <a:pt x="301585" y="65544"/>
                  <a:pt x="304800" y="70604"/>
                  <a:pt x="304800" y="76200"/>
                </a:cubicBezTo>
                <a:cubicBezTo>
                  <a:pt x="304800" y="81796"/>
                  <a:pt x="301585" y="86856"/>
                  <a:pt x="296525" y="89178"/>
                </a:cubicBezTo>
                <a:lnTo>
                  <a:pt x="166390" y="149304"/>
                </a:lnTo>
                <a:cubicBezTo>
                  <a:pt x="157520" y="153412"/>
                  <a:pt x="147280" y="153412"/>
                  <a:pt x="138410" y="149304"/>
                </a:cubicBezTo>
                <a:lnTo>
                  <a:pt x="8275" y="89178"/>
                </a:lnTo>
                <a:cubicBezTo>
                  <a:pt x="3215" y="86797"/>
                  <a:pt x="0" y="81736"/>
                  <a:pt x="0" y="76200"/>
                </a:cubicBezTo>
                <a:cubicBezTo>
                  <a:pt x="0" y="70664"/>
                  <a:pt x="3215" y="65544"/>
                  <a:pt x="8275" y="63222"/>
                </a:cubicBezTo>
                <a:lnTo>
                  <a:pt x="138410" y="3096"/>
                </a:lnTo>
                <a:close/>
                <a:moveTo>
                  <a:pt x="28635" y="130016"/>
                </a:moveTo>
                <a:lnTo>
                  <a:pt x="126444" y="175200"/>
                </a:lnTo>
                <a:cubicBezTo>
                  <a:pt x="142935" y="182820"/>
                  <a:pt x="161925" y="182820"/>
                  <a:pt x="178415" y="175200"/>
                </a:cubicBezTo>
                <a:lnTo>
                  <a:pt x="276225" y="130016"/>
                </a:lnTo>
                <a:lnTo>
                  <a:pt x="296525" y="139422"/>
                </a:lnTo>
                <a:cubicBezTo>
                  <a:pt x="301585" y="141744"/>
                  <a:pt x="304800" y="146804"/>
                  <a:pt x="304800" y="152400"/>
                </a:cubicBezTo>
                <a:cubicBezTo>
                  <a:pt x="304800" y="157996"/>
                  <a:pt x="301585" y="163056"/>
                  <a:pt x="296525" y="165378"/>
                </a:cubicBezTo>
                <a:lnTo>
                  <a:pt x="166390" y="225504"/>
                </a:lnTo>
                <a:cubicBezTo>
                  <a:pt x="157520" y="229612"/>
                  <a:pt x="147280" y="229612"/>
                  <a:pt x="138410" y="225504"/>
                </a:cubicBezTo>
                <a:lnTo>
                  <a:pt x="8275" y="165378"/>
                </a:lnTo>
                <a:cubicBezTo>
                  <a:pt x="3215" y="162997"/>
                  <a:pt x="0" y="157936"/>
                  <a:pt x="0" y="152400"/>
                </a:cubicBezTo>
                <a:cubicBezTo>
                  <a:pt x="0" y="146864"/>
                  <a:pt x="3215" y="141744"/>
                  <a:pt x="8275" y="139422"/>
                </a:cubicBezTo>
                <a:lnTo>
                  <a:pt x="28575" y="130016"/>
                </a:lnTo>
                <a:close/>
                <a:moveTo>
                  <a:pt x="8275" y="215622"/>
                </a:moveTo>
                <a:lnTo>
                  <a:pt x="28575" y="206216"/>
                </a:lnTo>
                <a:lnTo>
                  <a:pt x="126385" y="251400"/>
                </a:lnTo>
                <a:cubicBezTo>
                  <a:pt x="142875" y="259020"/>
                  <a:pt x="161865" y="259020"/>
                  <a:pt x="178356" y="251400"/>
                </a:cubicBezTo>
                <a:lnTo>
                  <a:pt x="276165" y="206216"/>
                </a:lnTo>
                <a:lnTo>
                  <a:pt x="296466" y="215622"/>
                </a:lnTo>
                <a:cubicBezTo>
                  <a:pt x="301526" y="217944"/>
                  <a:pt x="304740" y="223004"/>
                  <a:pt x="304740" y="228600"/>
                </a:cubicBezTo>
                <a:cubicBezTo>
                  <a:pt x="304740" y="234196"/>
                  <a:pt x="301526" y="239256"/>
                  <a:pt x="296466" y="241578"/>
                </a:cubicBezTo>
                <a:lnTo>
                  <a:pt x="166330" y="301704"/>
                </a:lnTo>
                <a:cubicBezTo>
                  <a:pt x="157460" y="305812"/>
                  <a:pt x="147221" y="305812"/>
                  <a:pt x="138351" y="301704"/>
                </a:cubicBezTo>
                <a:lnTo>
                  <a:pt x="8275" y="241578"/>
                </a:lnTo>
                <a:cubicBezTo>
                  <a:pt x="3215" y="239197"/>
                  <a:pt x="0" y="234136"/>
                  <a:pt x="0" y="228600"/>
                </a:cubicBezTo>
                <a:cubicBezTo>
                  <a:pt x="0" y="223064"/>
                  <a:pt x="3215" y="217944"/>
                  <a:pt x="8275" y="21562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9686528" y="3581400"/>
            <a:ext cx="4914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تحليل الأركان والأنواع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686528" y="4038600"/>
            <a:ext cx="4889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تحليل أركان العقد الحكومي وأنواعه المختلفة ومواقف استخدام كل نوع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8000" y="3276600"/>
            <a:ext cx="7467600" cy="1397000"/>
          </a:xfrm>
          <a:custGeom>
            <a:avLst/>
            <a:gdLst/>
            <a:ahLst/>
            <a:cxnLst/>
            <a:rect l="l" t="t" r="r" b="b"/>
            <a:pathLst>
              <a:path w="7467600" h="1397000">
                <a:moveTo>
                  <a:pt x="152399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346200"/>
                </a:lnTo>
                <a:cubicBezTo>
                  <a:pt x="7467600" y="1374256"/>
                  <a:pt x="7444856" y="1397000"/>
                  <a:pt x="7416800" y="1397000"/>
                </a:cubicBezTo>
                <a:lnTo>
                  <a:pt x="152399" y="1397000"/>
                </a:lnTo>
                <a:cubicBezTo>
                  <a:pt x="68288" y="1397000"/>
                  <a:pt x="0" y="1328712"/>
                  <a:pt x="0" y="1244601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975600" y="3276600"/>
            <a:ext cx="50800" cy="1397000"/>
          </a:xfrm>
          <a:custGeom>
            <a:avLst/>
            <a:gdLst/>
            <a:ahLst/>
            <a:cxnLst/>
            <a:rect l="l" t="t" r="r" b="b"/>
            <a:pathLst>
              <a:path w="50800" h="13970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346200"/>
                </a:lnTo>
                <a:cubicBezTo>
                  <a:pt x="50800" y="1374237"/>
                  <a:pt x="28037" y="1397000"/>
                  <a:pt x="0" y="1397000"/>
                </a:cubicBezTo>
                <a:lnTo>
                  <a:pt x="0" y="13970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4" name="Shape 22"/>
          <p:cNvSpPr/>
          <p:nvPr/>
        </p:nvSpPr>
        <p:spPr>
          <a:xfrm>
            <a:off x="6934200" y="3581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5" name="Shape 23"/>
          <p:cNvSpPr/>
          <p:nvPr/>
        </p:nvSpPr>
        <p:spPr>
          <a:xfrm>
            <a:off x="7118350" y="37846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60080" y="50721"/>
                </a:moveTo>
                <a:lnTo>
                  <a:pt x="90666" y="127873"/>
                </a:lnTo>
                <a:cubicBezTo>
                  <a:pt x="87928" y="130909"/>
                  <a:pt x="88047" y="135612"/>
                  <a:pt x="90964" y="138529"/>
                </a:cubicBezTo>
                <a:cubicBezTo>
                  <a:pt x="109121" y="156686"/>
                  <a:pt x="138589" y="156686"/>
                  <a:pt x="156746" y="138529"/>
                </a:cubicBezTo>
                <a:lnTo>
                  <a:pt x="175677" y="119598"/>
                </a:lnTo>
                <a:cubicBezTo>
                  <a:pt x="178177" y="117098"/>
                  <a:pt x="181332" y="115729"/>
                  <a:pt x="184547" y="115491"/>
                </a:cubicBezTo>
                <a:cubicBezTo>
                  <a:pt x="188595" y="115133"/>
                  <a:pt x="192762" y="116503"/>
                  <a:pt x="195858" y="119598"/>
                </a:cubicBezTo>
                <a:lnTo>
                  <a:pt x="300990" y="223838"/>
                </a:lnTo>
                <a:lnTo>
                  <a:pt x="342900" y="190500"/>
                </a:lnTo>
                <a:lnTo>
                  <a:pt x="342900" y="19050"/>
                </a:lnTo>
                <a:lnTo>
                  <a:pt x="276225" y="57150"/>
                </a:lnTo>
                <a:lnTo>
                  <a:pt x="262057" y="47685"/>
                </a:lnTo>
                <a:cubicBezTo>
                  <a:pt x="252651" y="41434"/>
                  <a:pt x="241637" y="38100"/>
                  <a:pt x="230326" y="38100"/>
                </a:cubicBezTo>
                <a:lnTo>
                  <a:pt x="188416" y="38100"/>
                </a:lnTo>
                <a:cubicBezTo>
                  <a:pt x="187762" y="38100"/>
                  <a:pt x="187047" y="38100"/>
                  <a:pt x="186392" y="38160"/>
                </a:cubicBezTo>
                <a:cubicBezTo>
                  <a:pt x="176332" y="38695"/>
                  <a:pt x="166866" y="43220"/>
                  <a:pt x="160080" y="50721"/>
                </a:cubicBezTo>
                <a:close/>
                <a:moveTo>
                  <a:pt x="69413" y="108764"/>
                </a:moveTo>
                <a:lnTo>
                  <a:pt x="132993" y="38100"/>
                </a:lnTo>
                <a:lnTo>
                  <a:pt x="109418" y="38100"/>
                </a:lnTo>
                <a:cubicBezTo>
                  <a:pt x="94238" y="38100"/>
                  <a:pt x="79712" y="44113"/>
                  <a:pt x="68997" y="54828"/>
                </a:cubicBezTo>
                <a:lnTo>
                  <a:pt x="66675" y="57150"/>
                </a:lnTo>
                <a:lnTo>
                  <a:pt x="0" y="19050"/>
                </a:lnTo>
                <a:lnTo>
                  <a:pt x="0" y="190500"/>
                </a:lnTo>
                <a:lnTo>
                  <a:pt x="93107" y="268069"/>
                </a:lnTo>
                <a:cubicBezTo>
                  <a:pt x="106799" y="279499"/>
                  <a:pt x="124063" y="285750"/>
                  <a:pt x="141863" y="285750"/>
                </a:cubicBezTo>
                <a:lnTo>
                  <a:pt x="151209" y="285750"/>
                </a:lnTo>
                <a:lnTo>
                  <a:pt x="147042" y="281583"/>
                </a:lnTo>
                <a:cubicBezTo>
                  <a:pt x="141446" y="275987"/>
                  <a:pt x="141446" y="266938"/>
                  <a:pt x="147042" y="261402"/>
                </a:cubicBezTo>
                <a:cubicBezTo>
                  <a:pt x="152638" y="255865"/>
                  <a:pt x="161687" y="255806"/>
                  <a:pt x="167223" y="261402"/>
                </a:cubicBezTo>
                <a:lnTo>
                  <a:pt x="191631" y="285810"/>
                </a:lnTo>
                <a:lnTo>
                  <a:pt x="196989" y="285810"/>
                </a:lnTo>
                <a:cubicBezTo>
                  <a:pt x="208359" y="285810"/>
                  <a:pt x="219492" y="283250"/>
                  <a:pt x="229612" y="278487"/>
                </a:cubicBezTo>
                <a:lnTo>
                  <a:pt x="213717" y="262533"/>
                </a:lnTo>
                <a:cubicBezTo>
                  <a:pt x="208121" y="256937"/>
                  <a:pt x="208121" y="247888"/>
                  <a:pt x="213717" y="242352"/>
                </a:cubicBezTo>
                <a:cubicBezTo>
                  <a:pt x="219313" y="236815"/>
                  <a:pt x="228362" y="236756"/>
                  <a:pt x="233898" y="242352"/>
                </a:cubicBezTo>
                <a:lnTo>
                  <a:pt x="252948" y="261402"/>
                </a:lnTo>
                <a:lnTo>
                  <a:pt x="263366" y="250984"/>
                </a:lnTo>
                <a:cubicBezTo>
                  <a:pt x="268665" y="245685"/>
                  <a:pt x="270212" y="238006"/>
                  <a:pt x="267891" y="231279"/>
                </a:cubicBezTo>
                <a:lnTo>
                  <a:pt x="185797" y="149840"/>
                </a:lnTo>
                <a:lnTo>
                  <a:pt x="176927" y="158710"/>
                </a:lnTo>
                <a:cubicBezTo>
                  <a:pt x="147578" y="188059"/>
                  <a:pt x="100072" y="188059"/>
                  <a:pt x="70723" y="158710"/>
                </a:cubicBezTo>
                <a:cubicBezTo>
                  <a:pt x="57031" y="145018"/>
                  <a:pt x="56495" y="123051"/>
                  <a:pt x="69413" y="10870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1615480" y="3581400"/>
            <a:ext cx="5245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دراسة الالتزامات والحقوق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615480" y="4038600"/>
            <a:ext cx="52197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دراسة الالتزامات والحقوق المتبادلة بين الإدارة والمتعاقد والضمانات المطلوبة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55000" y="4927600"/>
            <a:ext cx="7467600" cy="1397000"/>
          </a:xfrm>
          <a:custGeom>
            <a:avLst/>
            <a:gdLst/>
            <a:ahLst/>
            <a:cxnLst/>
            <a:rect l="l" t="t" r="r" b="b"/>
            <a:pathLst>
              <a:path w="7467600" h="1397000">
                <a:moveTo>
                  <a:pt x="152399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346200"/>
                </a:lnTo>
                <a:cubicBezTo>
                  <a:pt x="7467600" y="1374256"/>
                  <a:pt x="7444856" y="1397000"/>
                  <a:pt x="7416800" y="1397000"/>
                </a:cubicBezTo>
                <a:lnTo>
                  <a:pt x="152399" y="1397000"/>
                </a:lnTo>
                <a:cubicBezTo>
                  <a:pt x="68288" y="1397000"/>
                  <a:pt x="0" y="1328712"/>
                  <a:pt x="0" y="1244601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15722600" y="4927600"/>
            <a:ext cx="50800" cy="1397000"/>
          </a:xfrm>
          <a:custGeom>
            <a:avLst/>
            <a:gdLst/>
            <a:ahLst/>
            <a:cxnLst/>
            <a:rect l="l" t="t" r="r" b="b"/>
            <a:pathLst>
              <a:path w="50800" h="13970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346200"/>
                </a:lnTo>
                <a:cubicBezTo>
                  <a:pt x="50800" y="1374237"/>
                  <a:pt x="28037" y="1397000"/>
                  <a:pt x="0" y="1397000"/>
                </a:cubicBezTo>
                <a:lnTo>
                  <a:pt x="0" y="13970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0" name="Shape 28"/>
          <p:cNvSpPr/>
          <p:nvPr/>
        </p:nvSpPr>
        <p:spPr>
          <a:xfrm>
            <a:off x="14681200" y="5232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1" name="Shape 29"/>
          <p:cNvSpPr/>
          <p:nvPr/>
        </p:nvSpPr>
        <p:spPr>
          <a:xfrm>
            <a:off x="14865350" y="54356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71450" y="19050"/>
                </a:moveTo>
                <a:cubicBezTo>
                  <a:pt x="123349" y="19050"/>
                  <a:pt x="84832" y="40957"/>
                  <a:pt x="56793" y="67032"/>
                </a:cubicBezTo>
                <a:cubicBezTo>
                  <a:pt x="28932" y="92928"/>
                  <a:pt x="10299" y="123825"/>
                  <a:pt x="1429" y="145078"/>
                </a:cubicBezTo>
                <a:cubicBezTo>
                  <a:pt x="-536" y="149781"/>
                  <a:pt x="-536" y="155019"/>
                  <a:pt x="1429" y="159722"/>
                </a:cubicBezTo>
                <a:cubicBezTo>
                  <a:pt x="10299" y="180975"/>
                  <a:pt x="28932" y="211931"/>
                  <a:pt x="56793" y="237768"/>
                </a:cubicBezTo>
                <a:cubicBezTo>
                  <a:pt x="84832" y="263783"/>
                  <a:pt x="123349" y="285750"/>
                  <a:pt x="171450" y="285750"/>
                </a:cubicBezTo>
                <a:cubicBezTo>
                  <a:pt x="219551" y="285750"/>
                  <a:pt x="258068" y="263843"/>
                  <a:pt x="286107" y="237768"/>
                </a:cubicBezTo>
                <a:cubicBezTo>
                  <a:pt x="313968" y="211872"/>
                  <a:pt x="332601" y="180975"/>
                  <a:pt x="341471" y="159722"/>
                </a:cubicBezTo>
                <a:cubicBezTo>
                  <a:pt x="343436" y="155019"/>
                  <a:pt x="343436" y="149781"/>
                  <a:pt x="341471" y="145078"/>
                </a:cubicBezTo>
                <a:cubicBezTo>
                  <a:pt x="332601" y="123825"/>
                  <a:pt x="313968" y="92869"/>
                  <a:pt x="286107" y="67032"/>
                </a:cubicBezTo>
                <a:cubicBezTo>
                  <a:pt x="258068" y="41017"/>
                  <a:pt x="219551" y="19050"/>
                  <a:pt x="171450" y="19050"/>
                </a:cubicBezTo>
                <a:close/>
                <a:moveTo>
                  <a:pt x="85725" y="152400"/>
                </a:moveTo>
                <a:cubicBezTo>
                  <a:pt x="85725" y="105087"/>
                  <a:pt x="124137" y="66675"/>
                  <a:pt x="171450" y="66675"/>
                </a:cubicBezTo>
                <a:cubicBezTo>
                  <a:pt x="218763" y="66675"/>
                  <a:pt x="257175" y="105087"/>
                  <a:pt x="257175" y="152400"/>
                </a:cubicBezTo>
                <a:cubicBezTo>
                  <a:pt x="257175" y="199713"/>
                  <a:pt x="218763" y="238125"/>
                  <a:pt x="171450" y="238125"/>
                </a:cubicBezTo>
                <a:cubicBezTo>
                  <a:pt x="124137" y="238125"/>
                  <a:pt x="85725" y="199713"/>
                  <a:pt x="85725" y="152400"/>
                </a:cubicBezTo>
                <a:close/>
                <a:moveTo>
                  <a:pt x="171450" y="114300"/>
                </a:moveTo>
                <a:cubicBezTo>
                  <a:pt x="171450" y="135315"/>
                  <a:pt x="154365" y="152400"/>
                  <a:pt x="133350" y="152400"/>
                </a:cubicBezTo>
                <a:cubicBezTo>
                  <a:pt x="126504" y="152400"/>
                  <a:pt x="120075" y="150614"/>
                  <a:pt x="114479" y="147399"/>
                </a:cubicBezTo>
                <a:cubicBezTo>
                  <a:pt x="113883" y="153888"/>
                  <a:pt x="114419" y="160556"/>
                  <a:pt x="116205" y="167164"/>
                </a:cubicBezTo>
                <a:cubicBezTo>
                  <a:pt x="124361" y="197644"/>
                  <a:pt x="155734" y="215741"/>
                  <a:pt x="186214" y="207585"/>
                </a:cubicBezTo>
                <a:cubicBezTo>
                  <a:pt x="216694" y="199430"/>
                  <a:pt x="234791" y="168057"/>
                  <a:pt x="226635" y="137577"/>
                </a:cubicBezTo>
                <a:cubicBezTo>
                  <a:pt x="219373" y="110371"/>
                  <a:pt x="193596" y="93047"/>
                  <a:pt x="166449" y="95429"/>
                </a:cubicBezTo>
                <a:cubicBezTo>
                  <a:pt x="169605" y="100965"/>
                  <a:pt x="171450" y="107394"/>
                  <a:pt x="171450" y="1143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9813528" y="5232400"/>
            <a:ext cx="4787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فهم آليات الرقابة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9813528" y="5689600"/>
            <a:ext cx="4762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فهم آليات الرقابة على تنفيذ العقود وطرق فض المنازعات الناشئة عنها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8000" y="4927600"/>
            <a:ext cx="7467600" cy="1397000"/>
          </a:xfrm>
          <a:custGeom>
            <a:avLst/>
            <a:gdLst/>
            <a:ahLst/>
            <a:cxnLst/>
            <a:rect l="l" t="t" r="r" b="b"/>
            <a:pathLst>
              <a:path w="7467600" h="1397000">
                <a:moveTo>
                  <a:pt x="152399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346200"/>
                </a:lnTo>
                <a:cubicBezTo>
                  <a:pt x="7467600" y="1374256"/>
                  <a:pt x="7444856" y="1397000"/>
                  <a:pt x="7416800" y="1397000"/>
                </a:cubicBezTo>
                <a:lnTo>
                  <a:pt x="152399" y="1397000"/>
                </a:lnTo>
                <a:cubicBezTo>
                  <a:pt x="68288" y="1397000"/>
                  <a:pt x="0" y="1328712"/>
                  <a:pt x="0" y="1244601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7975600" y="4927600"/>
            <a:ext cx="50800" cy="1397000"/>
          </a:xfrm>
          <a:custGeom>
            <a:avLst/>
            <a:gdLst/>
            <a:ahLst/>
            <a:cxnLst/>
            <a:rect l="l" t="t" r="r" b="b"/>
            <a:pathLst>
              <a:path w="50800" h="13970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346200"/>
                </a:lnTo>
                <a:cubicBezTo>
                  <a:pt x="50800" y="1374237"/>
                  <a:pt x="28037" y="1397000"/>
                  <a:pt x="0" y="1397000"/>
                </a:cubicBezTo>
                <a:lnTo>
                  <a:pt x="0" y="13970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6" name="Shape 34"/>
          <p:cNvSpPr/>
          <p:nvPr/>
        </p:nvSpPr>
        <p:spPr>
          <a:xfrm>
            <a:off x="6934200" y="5232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7" name="Shape 35"/>
          <p:cNvSpPr/>
          <p:nvPr/>
        </p:nvSpPr>
        <p:spPr>
          <a:xfrm>
            <a:off x="7099300" y="5435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1653381" y="5232400"/>
            <a:ext cx="520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التطبيق على دراسات قضائية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653381" y="5689600"/>
            <a:ext cx="5181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تطبيق المعرفة النظرية على دراسات قضائية عملية وتحليل الأحكام القضائية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مقدمة في العقود الحكومية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6726039" y="1625600"/>
            <a:ext cx="8991600" cy="2552700"/>
          </a:xfrm>
          <a:custGeom>
            <a:avLst/>
            <a:gdLst/>
            <a:ahLst/>
            <a:cxnLst/>
            <a:rect l="l" t="t" r="r" b="b"/>
            <a:pathLst>
              <a:path w="8991600" h="2552700">
                <a:moveTo>
                  <a:pt x="152396" y="0"/>
                </a:moveTo>
                <a:lnTo>
                  <a:pt x="8940800" y="0"/>
                </a:lnTo>
                <a:cubicBezTo>
                  <a:pt x="8968837" y="0"/>
                  <a:pt x="8991600" y="22763"/>
                  <a:pt x="8991600" y="50800"/>
                </a:cubicBezTo>
                <a:lnTo>
                  <a:pt x="8991600" y="2501900"/>
                </a:lnTo>
                <a:cubicBezTo>
                  <a:pt x="8991600" y="2529937"/>
                  <a:pt x="8968837" y="2552700"/>
                  <a:pt x="8940800" y="2552700"/>
                </a:cubicBezTo>
                <a:lnTo>
                  <a:pt x="152396" y="2552700"/>
                </a:lnTo>
                <a:cubicBezTo>
                  <a:pt x="68230" y="2552700"/>
                  <a:pt x="0" y="2484470"/>
                  <a:pt x="0" y="2400304"/>
                </a:cubicBezTo>
                <a:lnTo>
                  <a:pt x="0" y="152396"/>
                </a:lnTo>
                <a:cubicBezTo>
                  <a:pt x="0" y="68286"/>
                  <a:pt x="68286" y="0"/>
                  <a:pt x="15239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17639" y="1625600"/>
            <a:ext cx="50800" cy="2552700"/>
          </a:xfrm>
          <a:custGeom>
            <a:avLst/>
            <a:gdLst/>
            <a:ahLst/>
            <a:cxnLst/>
            <a:rect l="l" t="t" r="r" b="b"/>
            <a:pathLst>
              <a:path w="50800" h="25527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501900"/>
                </a:lnTo>
                <a:cubicBezTo>
                  <a:pt x="50800" y="2529937"/>
                  <a:pt x="28037" y="2552700"/>
                  <a:pt x="0" y="2552700"/>
                </a:cubicBezTo>
                <a:lnTo>
                  <a:pt x="0" y="25527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5087600" y="197485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0" y="38100"/>
                </a:moveTo>
                <a:cubicBezTo>
                  <a:pt x="0" y="17085"/>
                  <a:pt x="17085" y="0"/>
                  <a:pt x="38100" y="0"/>
                </a:cubicBezTo>
                <a:lnTo>
                  <a:pt x="127099" y="0"/>
                </a:lnTo>
                <a:cubicBezTo>
                  <a:pt x="137220" y="0"/>
                  <a:pt x="146923" y="3989"/>
                  <a:pt x="154067" y="11132"/>
                </a:cubicBezTo>
                <a:lnTo>
                  <a:pt x="217468" y="74593"/>
                </a:lnTo>
                <a:cubicBezTo>
                  <a:pt x="224611" y="81736"/>
                  <a:pt x="228600" y="91440"/>
                  <a:pt x="228600" y="101560"/>
                </a:cubicBezTo>
                <a:lnTo>
                  <a:pt x="228600" y="266700"/>
                </a:lnTo>
                <a:cubicBezTo>
                  <a:pt x="228600" y="287715"/>
                  <a:pt x="211515" y="304800"/>
                  <a:pt x="190500" y="304800"/>
                </a:cubicBezTo>
                <a:lnTo>
                  <a:pt x="38100" y="304800"/>
                </a:lnTo>
                <a:cubicBezTo>
                  <a:pt x="17085" y="304800"/>
                  <a:pt x="0" y="287715"/>
                  <a:pt x="0" y="266700"/>
                </a:cubicBezTo>
                <a:lnTo>
                  <a:pt x="0" y="38100"/>
                </a:lnTo>
                <a:close/>
                <a:moveTo>
                  <a:pt x="123825" y="34826"/>
                </a:moveTo>
                <a:lnTo>
                  <a:pt x="123825" y="90488"/>
                </a:lnTo>
                <a:cubicBezTo>
                  <a:pt x="123825" y="98405"/>
                  <a:pt x="130195" y="104775"/>
                  <a:pt x="138113" y="104775"/>
                </a:cubicBezTo>
                <a:lnTo>
                  <a:pt x="193774" y="104775"/>
                </a:lnTo>
                <a:lnTo>
                  <a:pt x="123825" y="34826"/>
                </a:lnTo>
                <a:close/>
                <a:moveTo>
                  <a:pt x="52388" y="38100"/>
                </a:moveTo>
                <a:cubicBezTo>
                  <a:pt x="44470" y="38100"/>
                  <a:pt x="38100" y="44470"/>
                  <a:pt x="38100" y="52388"/>
                </a:cubicBezTo>
                <a:cubicBezTo>
                  <a:pt x="38100" y="60305"/>
                  <a:pt x="44470" y="66675"/>
                  <a:pt x="52388" y="66675"/>
                </a:cubicBezTo>
                <a:lnTo>
                  <a:pt x="80962" y="66675"/>
                </a:lnTo>
                <a:cubicBezTo>
                  <a:pt x="88880" y="66675"/>
                  <a:pt x="95250" y="60305"/>
                  <a:pt x="95250" y="52388"/>
                </a:cubicBezTo>
                <a:cubicBezTo>
                  <a:pt x="95250" y="44470"/>
                  <a:pt x="88880" y="38100"/>
                  <a:pt x="80962" y="38100"/>
                </a:cubicBezTo>
                <a:lnTo>
                  <a:pt x="52388" y="38100"/>
                </a:lnTo>
                <a:close/>
                <a:moveTo>
                  <a:pt x="52388" y="95250"/>
                </a:moveTo>
                <a:cubicBezTo>
                  <a:pt x="44470" y="95250"/>
                  <a:pt x="38100" y="101620"/>
                  <a:pt x="38100" y="109537"/>
                </a:cubicBezTo>
                <a:cubicBezTo>
                  <a:pt x="38100" y="117455"/>
                  <a:pt x="44470" y="123825"/>
                  <a:pt x="52388" y="123825"/>
                </a:cubicBezTo>
                <a:lnTo>
                  <a:pt x="80962" y="123825"/>
                </a:lnTo>
                <a:cubicBezTo>
                  <a:pt x="88880" y="123825"/>
                  <a:pt x="95250" y="117455"/>
                  <a:pt x="95250" y="109537"/>
                </a:cubicBezTo>
                <a:cubicBezTo>
                  <a:pt x="95250" y="101620"/>
                  <a:pt x="88880" y="95250"/>
                  <a:pt x="80962" y="95250"/>
                </a:cubicBezTo>
                <a:lnTo>
                  <a:pt x="52388" y="95250"/>
                </a:lnTo>
                <a:close/>
                <a:moveTo>
                  <a:pt x="94238" y="190500"/>
                </a:moveTo>
                <a:cubicBezTo>
                  <a:pt x="87511" y="190500"/>
                  <a:pt x="81201" y="193536"/>
                  <a:pt x="77033" y="198775"/>
                </a:cubicBezTo>
                <a:lnTo>
                  <a:pt x="41255" y="243483"/>
                </a:lnTo>
                <a:cubicBezTo>
                  <a:pt x="36314" y="249615"/>
                  <a:pt x="37326" y="258663"/>
                  <a:pt x="43458" y="263545"/>
                </a:cubicBezTo>
                <a:cubicBezTo>
                  <a:pt x="49590" y="268426"/>
                  <a:pt x="58638" y="267474"/>
                  <a:pt x="63520" y="261283"/>
                </a:cubicBezTo>
                <a:lnTo>
                  <a:pt x="91559" y="226278"/>
                </a:lnTo>
                <a:lnTo>
                  <a:pt x="100608" y="256461"/>
                </a:lnTo>
                <a:cubicBezTo>
                  <a:pt x="102394" y="262533"/>
                  <a:pt x="107990" y="266640"/>
                  <a:pt x="114300" y="266640"/>
                </a:cubicBezTo>
                <a:lnTo>
                  <a:pt x="176212" y="266640"/>
                </a:lnTo>
                <a:cubicBezTo>
                  <a:pt x="184130" y="266640"/>
                  <a:pt x="190500" y="260271"/>
                  <a:pt x="190500" y="252353"/>
                </a:cubicBezTo>
                <a:cubicBezTo>
                  <a:pt x="190500" y="244435"/>
                  <a:pt x="184130" y="238065"/>
                  <a:pt x="176212" y="238065"/>
                </a:cubicBezTo>
                <a:lnTo>
                  <a:pt x="124956" y="238065"/>
                </a:lnTo>
                <a:lnTo>
                  <a:pt x="115372" y="206157"/>
                </a:lnTo>
                <a:cubicBezTo>
                  <a:pt x="112574" y="196810"/>
                  <a:pt x="104001" y="190440"/>
                  <a:pt x="94238" y="19044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7411839" y="1930400"/>
            <a:ext cx="8128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التعريف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030839" y="2476500"/>
            <a:ext cx="84582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العقد الحكومي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هو اتفاق يبرمه شخص من أشخاص القانون العام مع أحد الأشخاص أو الهيئات بقصد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highlight>
                  <a:srgbClr val="C9A227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تسيير مرفق عام أو تنظيمه 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، وتظهر نية الإدارة في الأخذ بأحكام القانون العام من خلال تضمين العقد شروطاً استثنائية غير مألوفة في القانون الخاص.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5374739" y="3619500"/>
            <a:ext cx="25400" cy="254000"/>
          </a:xfrm>
          <a:custGeom>
            <a:avLst/>
            <a:gdLst/>
            <a:ahLst/>
            <a:cxnLst/>
            <a:rect l="l" t="t" r="r" b="b"/>
            <a:pathLst>
              <a:path w="25400" h="254000">
                <a:moveTo>
                  <a:pt x="0" y="0"/>
                </a:moveTo>
                <a:lnTo>
                  <a:pt x="25400" y="0"/>
                </a:lnTo>
                <a:lnTo>
                  <a:pt x="25400" y="254000"/>
                </a:lnTo>
                <a:lnTo>
                  <a:pt x="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0" name="Text 8"/>
          <p:cNvSpPr/>
          <p:nvPr/>
        </p:nvSpPr>
        <p:spPr>
          <a:xfrm>
            <a:off x="7030839" y="3619500"/>
            <a:ext cx="8420100" cy="254000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- محكمة القضاء الإداري العراقية، حكم 4/6/1961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726039" y="4432300"/>
            <a:ext cx="8991600" cy="2374900"/>
          </a:xfrm>
          <a:custGeom>
            <a:avLst/>
            <a:gdLst/>
            <a:ahLst/>
            <a:cxnLst/>
            <a:rect l="l" t="t" r="r" b="b"/>
            <a:pathLst>
              <a:path w="8991600" h="2374900">
                <a:moveTo>
                  <a:pt x="152397" y="0"/>
                </a:moveTo>
                <a:lnTo>
                  <a:pt x="8940800" y="0"/>
                </a:lnTo>
                <a:cubicBezTo>
                  <a:pt x="8968837" y="0"/>
                  <a:pt x="8991600" y="22763"/>
                  <a:pt x="8991600" y="50800"/>
                </a:cubicBezTo>
                <a:lnTo>
                  <a:pt x="8991600" y="2324100"/>
                </a:lnTo>
                <a:cubicBezTo>
                  <a:pt x="8991600" y="2352137"/>
                  <a:pt x="8968837" y="2374900"/>
                  <a:pt x="8940800" y="2374900"/>
                </a:cubicBezTo>
                <a:lnTo>
                  <a:pt x="152397" y="2374900"/>
                </a:lnTo>
                <a:cubicBezTo>
                  <a:pt x="68231" y="2374900"/>
                  <a:pt x="0" y="2306669"/>
                  <a:pt x="0" y="22225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15717639" y="4432300"/>
            <a:ext cx="50800" cy="2374900"/>
          </a:xfrm>
          <a:custGeom>
            <a:avLst/>
            <a:gdLst/>
            <a:ahLst/>
            <a:cxnLst/>
            <a:rect l="l" t="t" r="r" b="b"/>
            <a:pathLst>
              <a:path w="50800" h="2374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324100"/>
                </a:lnTo>
                <a:cubicBezTo>
                  <a:pt x="50800" y="2352137"/>
                  <a:pt x="28037" y="2374900"/>
                  <a:pt x="0" y="2374900"/>
                </a:cubicBezTo>
                <a:lnTo>
                  <a:pt x="0" y="23749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3" name="Shape 11"/>
          <p:cNvSpPr/>
          <p:nvPr/>
        </p:nvSpPr>
        <p:spPr>
          <a:xfrm>
            <a:off x="15030450" y="478155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84249" y="-11251"/>
                </a:moveTo>
                <a:cubicBezTo>
                  <a:pt x="181808" y="-16014"/>
                  <a:pt x="176867" y="-19050"/>
                  <a:pt x="171510" y="-19050"/>
                </a:cubicBezTo>
                <a:cubicBezTo>
                  <a:pt x="166152" y="-19050"/>
                  <a:pt x="161211" y="-16014"/>
                  <a:pt x="158770" y="-11251"/>
                </a:cubicBezTo>
                <a:lnTo>
                  <a:pt x="114955" y="74593"/>
                </a:lnTo>
                <a:lnTo>
                  <a:pt x="19764" y="89714"/>
                </a:lnTo>
                <a:cubicBezTo>
                  <a:pt x="14466" y="90547"/>
                  <a:pt x="10061" y="94298"/>
                  <a:pt x="8394" y="99417"/>
                </a:cubicBezTo>
                <a:cubicBezTo>
                  <a:pt x="6727" y="104537"/>
                  <a:pt x="8096" y="110133"/>
                  <a:pt x="11847" y="113943"/>
                </a:cubicBezTo>
                <a:lnTo>
                  <a:pt x="79950" y="182106"/>
                </a:lnTo>
                <a:lnTo>
                  <a:pt x="64949" y="277297"/>
                </a:lnTo>
                <a:cubicBezTo>
                  <a:pt x="64115" y="282595"/>
                  <a:pt x="66318" y="287953"/>
                  <a:pt x="70664" y="291108"/>
                </a:cubicBezTo>
                <a:cubicBezTo>
                  <a:pt x="75009" y="294263"/>
                  <a:pt x="80724" y="294739"/>
                  <a:pt x="85546" y="292298"/>
                </a:cubicBezTo>
                <a:lnTo>
                  <a:pt x="171510" y="248603"/>
                </a:lnTo>
                <a:lnTo>
                  <a:pt x="257413" y="292298"/>
                </a:lnTo>
                <a:cubicBezTo>
                  <a:pt x="262176" y="294739"/>
                  <a:pt x="267950" y="294263"/>
                  <a:pt x="272296" y="291108"/>
                </a:cubicBezTo>
                <a:cubicBezTo>
                  <a:pt x="276642" y="287953"/>
                  <a:pt x="278844" y="282654"/>
                  <a:pt x="278011" y="277297"/>
                </a:cubicBezTo>
                <a:lnTo>
                  <a:pt x="262950" y="182106"/>
                </a:lnTo>
                <a:lnTo>
                  <a:pt x="331053" y="113943"/>
                </a:lnTo>
                <a:cubicBezTo>
                  <a:pt x="334863" y="110133"/>
                  <a:pt x="336173" y="104537"/>
                  <a:pt x="334506" y="99417"/>
                </a:cubicBezTo>
                <a:cubicBezTo>
                  <a:pt x="332839" y="94298"/>
                  <a:pt x="328493" y="90547"/>
                  <a:pt x="323136" y="89714"/>
                </a:cubicBezTo>
                <a:lnTo>
                  <a:pt x="228005" y="74593"/>
                </a:lnTo>
                <a:lnTo>
                  <a:pt x="184249" y="-11251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4" name="Text 12"/>
          <p:cNvSpPr/>
          <p:nvPr/>
        </p:nvSpPr>
        <p:spPr>
          <a:xfrm>
            <a:off x="7411839" y="4737100"/>
            <a:ext cx="8128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الأهمية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5163800" y="53340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6" name="Text 14"/>
          <p:cNvSpPr/>
          <p:nvPr/>
        </p:nvSpPr>
        <p:spPr>
          <a:xfrm>
            <a:off x="8965208" y="5283200"/>
            <a:ext cx="6019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تحقيق المصلحة العامة:</a:t>
            </a:r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أداة أساسية لتنفيذ مشروعات الدولة وتسيير مرافقها العامة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5163800" y="57912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8" name="Text 16"/>
          <p:cNvSpPr/>
          <p:nvPr/>
        </p:nvSpPr>
        <p:spPr>
          <a:xfrm>
            <a:off x="9171384" y="5740400"/>
            <a:ext cx="5816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تنمية اقتصادية:</a:t>
            </a:r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إنعاش الاقتصاد الوطني من خلال توفير فرص العمل والاستثمار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5163800" y="62484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20" name="Text 18"/>
          <p:cNvSpPr/>
          <p:nvPr/>
        </p:nvSpPr>
        <p:spPr>
          <a:xfrm>
            <a:off x="10391180" y="6197600"/>
            <a:ext cx="4597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حماية المال العام:</a:t>
            </a:r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ضمان الاستخدام الأمثل للموارد المالية العامة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8000" y="1625600"/>
            <a:ext cx="5918200" cy="6604000"/>
          </a:xfrm>
          <a:custGeom>
            <a:avLst/>
            <a:gdLst/>
            <a:ahLst/>
            <a:cxnLst/>
            <a:rect l="l" t="t" r="r" b="b"/>
            <a:pathLst>
              <a:path w="5918200" h="6604000">
                <a:moveTo>
                  <a:pt x="152394" y="0"/>
                </a:moveTo>
                <a:lnTo>
                  <a:pt x="5765806" y="0"/>
                </a:lnTo>
                <a:cubicBezTo>
                  <a:pt x="5849971" y="0"/>
                  <a:pt x="5918200" y="68229"/>
                  <a:pt x="5918200" y="152394"/>
                </a:cubicBezTo>
                <a:lnTo>
                  <a:pt x="5918200" y="6451606"/>
                </a:lnTo>
                <a:cubicBezTo>
                  <a:pt x="5918200" y="6535771"/>
                  <a:pt x="5849971" y="6604000"/>
                  <a:pt x="5765806" y="6604000"/>
                </a:cubicBezTo>
                <a:lnTo>
                  <a:pt x="152394" y="6604000"/>
                </a:lnTo>
                <a:cubicBezTo>
                  <a:pt x="68229" y="6604000"/>
                  <a:pt x="0" y="6535771"/>
                  <a:pt x="0" y="64516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812800" y="2635250"/>
            <a:ext cx="5461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لماذا العقود الحكومية؟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12800" y="3232150"/>
            <a:ext cx="5308600" cy="1193800"/>
          </a:xfrm>
          <a:custGeom>
            <a:avLst/>
            <a:gdLst/>
            <a:ahLst/>
            <a:cxnLst/>
            <a:rect l="l" t="t" r="r" b="b"/>
            <a:pathLst>
              <a:path w="5308600" h="1193800">
                <a:moveTo>
                  <a:pt x="101604" y="0"/>
                </a:moveTo>
                <a:lnTo>
                  <a:pt x="5206996" y="0"/>
                </a:lnTo>
                <a:cubicBezTo>
                  <a:pt x="5263110" y="0"/>
                  <a:pt x="5308600" y="45490"/>
                  <a:pt x="5308600" y="101604"/>
                </a:cubicBezTo>
                <a:lnTo>
                  <a:pt x="5308600" y="1092196"/>
                </a:lnTo>
                <a:cubicBezTo>
                  <a:pt x="5308600" y="1148310"/>
                  <a:pt x="5263110" y="1193800"/>
                  <a:pt x="5206996" y="1193800"/>
                </a:cubicBezTo>
                <a:lnTo>
                  <a:pt x="101604" y="1193800"/>
                </a:lnTo>
                <a:cubicBezTo>
                  <a:pt x="45490" y="1193800"/>
                  <a:pt x="0" y="1148310"/>
                  <a:pt x="0" y="1092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5659239" y="3486150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31750" y="0"/>
                </a:moveTo>
                <a:cubicBezTo>
                  <a:pt x="14238" y="0"/>
                  <a:pt x="0" y="14238"/>
                  <a:pt x="0" y="31750"/>
                </a:cubicBezTo>
                <a:lnTo>
                  <a:pt x="0" y="222250"/>
                </a:lnTo>
                <a:cubicBezTo>
                  <a:pt x="0" y="239762"/>
                  <a:pt x="14238" y="254000"/>
                  <a:pt x="31750" y="254000"/>
                </a:cubicBezTo>
                <a:lnTo>
                  <a:pt x="158750" y="254000"/>
                </a:lnTo>
                <a:cubicBezTo>
                  <a:pt x="176262" y="254000"/>
                  <a:pt x="190500" y="239762"/>
                  <a:pt x="190500" y="222250"/>
                </a:cubicBezTo>
                <a:lnTo>
                  <a:pt x="190500" y="31750"/>
                </a:lnTo>
                <a:cubicBezTo>
                  <a:pt x="190500" y="14238"/>
                  <a:pt x="176262" y="0"/>
                  <a:pt x="158750" y="0"/>
                </a:cubicBezTo>
                <a:lnTo>
                  <a:pt x="31750" y="0"/>
                </a:lnTo>
                <a:close/>
                <a:moveTo>
                  <a:pt x="87313" y="174625"/>
                </a:moveTo>
                <a:lnTo>
                  <a:pt x="103188" y="174625"/>
                </a:lnTo>
                <a:cubicBezTo>
                  <a:pt x="111968" y="174625"/>
                  <a:pt x="119063" y="181719"/>
                  <a:pt x="119063" y="190500"/>
                </a:cubicBezTo>
                <a:lnTo>
                  <a:pt x="119063" y="230188"/>
                </a:lnTo>
                <a:lnTo>
                  <a:pt x="71438" y="230188"/>
                </a:lnTo>
                <a:lnTo>
                  <a:pt x="71438" y="190500"/>
                </a:lnTo>
                <a:cubicBezTo>
                  <a:pt x="71438" y="181719"/>
                  <a:pt x="78532" y="174625"/>
                  <a:pt x="87313" y="174625"/>
                </a:cubicBezTo>
                <a:close/>
                <a:moveTo>
                  <a:pt x="47625" y="55563"/>
                </a:moveTo>
                <a:cubicBezTo>
                  <a:pt x="47625" y="51197"/>
                  <a:pt x="51197" y="47625"/>
                  <a:pt x="55563" y="47625"/>
                </a:cubicBezTo>
                <a:lnTo>
                  <a:pt x="71438" y="47625"/>
                </a:lnTo>
                <a:cubicBezTo>
                  <a:pt x="75803" y="47625"/>
                  <a:pt x="79375" y="51197"/>
                  <a:pt x="79375" y="55563"/>
                </a:cubicBezTo>
                <a:lnTo>
                  <a:pt x="79375" y="71438"/>
                </a:lnTo>
                <a:cubicBezTo>
                  <a:pt x="79375" y="75803"/>
                  <a:pt x="75803" y="79375"/>
                  <a:pt x="71438" y="79375"/>
                </a:cubicBezTo>
                <a:lnTo>
                  <a:pt x="55563" y="79375"/>
                </a:lnTo>
                <a:cubicBezTo>
                  <a:pt x="51197" y="79375"/>
                  <a:pt x="47625" y="75803"/>
                  <a:pt x="47625" y="71438"/>
                </a:cubicBezTo>
                <a:lnTo>
                  <a:pt x="47625" y="55563"/>
                </a:lnTo>
                <a:close/>
                <a:moveTo>
                  <a:pt x="119063" y="47625"/>
                </a:moveTo>
                <a:lnTo>
                  <a:pt x="134938" y="47625"/>
                </a:lnTo>
                <a:cubicBezTo>
                  <a:pt x="139303" y="47625"/>
                  <a:pt x="142875" y="51197"/>
                  <a:pt x="142875" y="55563"/>
                </a:cubicBezTo>
                <a:lnTo>
                  <a:pt x="142875" y="71438"/>
                </a:lnTo>
                <a:cubicBezTo>
                  <a:pt x="142875" y="75803"/>
                  <a:pt x="139303" y="79375"/>
                  <a:pt x="134938" y="79375"/>
                </a:cubicBezTo>
                <a:lnTo>
                  <a:pt x="119063" y="79375"/>
                </a:lnTo>
                <a:cubicBezTo>
                  <a:pt x="114697" y="79375"/>
                  <a:pt x="111125" y="75803"/>
                  <a:pt x="111125" y="71438"/>
                </a:cubicBezTo>
                <a:lnTo>
                  <a:pt x="111125" y="55563"/>
                </a:lnTo>
                <a:cubicBezTo>
                  <a:pt x="111125" y="51197"/>
                  <a:pt x="114697" y="47625"/>
                  <a:pt x="119063" y="47625"/>
                </a:cubicBezTo>
                <a:close/>
                <a:moveTo>
                  <a:pt x="47625" y="119063"/>
                </a:moveTo>
                <a:cubicBezTo>
                  <a:pt x="47625" y="114697"/>
                  <a:pt x="51197" y="111125"/>
                  <a:pt x="55563" y="111125"/>
                </a:cubicBezTo>
                <a:lnTo>
                  <a:pt x="71438" y="111125"/>
                </a:lnTo>
                <a:cubicBezTo>
                  <a:pt x="75803" y="111125"/>
                  <a:pt x="79375" y="114697"/>
                  <a:pt x="79375" y="119063"/>
                </a:cubicBezTo>
                <a:lnTo>
                  <a:pt x="79375" y="134938"/>
                </a:lnTo>
                <a:cubicBezTo>
                  <a:pt x="79375" y="139303"/>
                  <a:pt x="75803" y="142875"/>
                  <a:pt x="71438" y="142875"/>
                </a:cubicBezTo>
                <a:lnTo>
                  <a:pt x="55563" y="142875"/>
                </a:lnTo>
                <a:cubicBezTo>
                  <a:pt x="51197" y="142875"/>
                  <a:pt x="47625" y="139303"/>
                  <a:pt x="47625" y="134938"/>
                </a:cubicBezTo>
                <a:lnTo>
                  <a:pt x="47625" y="119063"/>
                </a:lnTo>
                <a:close/>
                <a:moveTo>
                  <a:pt x="119063" y="111125"/>
                </a:moveTo>
                <a:lnTo>
                  <a:pt x="134938" y="111125"/>
                </a:lnTo>
                <a:cubicBezTo>
                  <a:pt x="139303" y="111125"/>
                  <a:pt x="142875" y="114697"/>
                  <a:pt x="142875" y="119063"/>
                </a:cubicBezTo>
                <a:lnTo>
                  <a:pt x="142875" y="134938"/>
                </a:lnTo>
                <a:cubicBezTo>
                  <a:pt x="142875" y="139303"/>
                  <a:pt x="139303" y="142875"/>
                  <a:pt x="134938" y="142875"/>
                </a:cubicBezTo>
                <a:lnTo>
                  <a:pt x="119063" y="142875"/>
                </a:lnTo>
                <a:cubicBezTo>
                  <a:pt x="114697" y="142875"/>
                  <a:pt x="111125" y="139303"/>
                  <a:pt x="111125" y="134938"/>
                </a:cubicBezTo>
                <a:lnTo>
                  <a:pt x="111125" y="119063"/>
                </a:lnTo>
                <a:cubicBezTo>
                  <a:pt x="111125" y="114697"/>
                  <a:pt x="114697" y="111125"/>
                  <a:pt x="119063" y="111125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25" name="Text 23"/>
          <p:cNvSpPr/>
          <p:nvPr/>
        </p:nvSpPr>
        <p:spPr>
          <a:xfrm>
            <a:off x="3604419" y="3435350"/>
            <a:ext cx="1955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تسيير المرافق العامة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16000" y="3892550"/>
            <a:ext cx="5003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توفير الخدمات الأساسية للمواطنين مثل المياه والكهرباء والنقل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12800" y="4629150"/>
            <a:ext cx="5308600" cy="1193800"/>
          </a:xfrm>
          <a:custGeom>
            <a:avLst/>
            <a:gdLst/>
            <a:ahLst/>
            <a:cxnLst/>
            <a:rect l="l" t="t" r="r" b="b"/>
            <a:pathLst>
              <a:path w="5308600" h="1193800">
                <a:moveTo>
                  <a:pt x="101604" y="0"/>
                </a:moveTo>
                <a:lnTo>
                  <a:pt x="5206996" y="0"/>
                </a:lnTo>
                <a:cubicBezTo>
                  <a:pt x="5263110" y="0"/>
                  <a:pt x="5308600" y="45490"/>
                  <a:pt x="5308600" y="101604"/>
                </a:cubicBezTo>
                <a:lnTo>
                  <a:pt x="5308600" y="1092196"/>
                </a:lnTo>
                <a:cubicBezTo>
                  <a:pt x="5308600" y="1148310"/>
                  <a:pt x="5263110" y="1193800"/>
                  <a:pt x="5206996" y="1193800"/>
                </a:cubicBezTo>
                <a:lnTo>
                  <a:pt x="101604" y="1193800"/>
                </a:lnTo>
                <a:cubicBezTo>
                  <a:pt x="45490" y="1193800"/>
                  <a:pt x="0" y="1148310"/>
                  <a:pt x="0" y="1092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595739" y="488315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29" name="Text 27"/>
          <p:cNvSpPr/>
          <p:nvPr/>
        </p:nvSpPr>
        <p:spPr>
          <a:xfrm>
            <a:off x="3322638" y="4832350"/>
            <a:ext cx="2235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تنفيذ المشاريع التنموية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16000" y="5289550"/>
            <a:ext cx="5003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بناء البنية التحتية والطرق والجسور والمباني العامة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12800" y="6026150"/>
            <a:ext cx="5308600" cy="1193800"/>
          </a:xfrm>
          <a:custGeom>
            <a:avLst/>
            <a:gdLst/>
            <a:ahLst/>
            <a:cxnLst/>
            <a:rect l="l" t="t" r="r" b="b"/>
            <a:pathLst>
              <a:path w="5308600" h="1193800">
                <a:moveTo>
                  <a:pt x="101604" y="0"/>
                </a:moveTo>
                <a:lnTo>
                  <a:pt x="5206996" y="0"/>
                </a:lnTo>
                <a:cubicBezTo>
                  <a:pt x="5263110" y="0"/>
                  <a:pt x="5308600" y="45490"/>
                  <a:pt x="5308600" y="101604"/>
                </a:cubicBezTo>
                <a:lnTo>
                  <a:pt x="5308600" y="1092196"/>
                </a:lnTo>
                <a:cubicBezTo>
                  <a:pt x="5308600" y="1148310"/>
                  <a:pt x="5263110" y="1193800"/>
                  <a:pt x="5206996" y="1193800"/>
                </a:cubicBezTo>
                <a:lnTo>
                  <a:pt x="101604" y="1193800"/>
                </a:lnTo>
                <a:cubicBezTo>
                  <a:pt x="45490" y="1193800"/>
                  <a:pt x="0" y="1148310"/>
                  <a:pt x="0" y="1092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595739" y="628015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33" name="Text 31"/>
          <p:cNvSpPr/>
          <p:nvPr/>
        </p:nvSpPr>
        <p:spPr>
          <a:xfrm>
            <a:off x="3832622" y="6229350"/>
            <a:ext cx="1727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الشفافية والنزاهة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016000" y="6686550"/>
            <a:ext cx="5003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ضمان المنافسة العادلة ومنع الفساد في التعاملات الحكومية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الخصائص العامة للعقود الحكومية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10837466" y="1651000"/>
            <a:ext cx="4914900" cy="2819400"/>
          </a:xfrm>
          <a:custGeom>
            <a:avLst/>
            <a:gdLst/>
            <a:ahLst/>
            <a:cxnLst/>
            <a:rect l="l" t="t" r="r" b="b"/>
            <a:pathLst>
              <a:path w="4914900" h="28194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2667011"/>
                </a:lnTo>
                <a:cubicBezTo>
                  <a:pt x="4914900" y="2751173"/>
                  <a:pt x="4846673" y="2819400"/>
                  <a:pt x="47625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837466" y="16510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630400" y="19812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Shape 5"/>
          <p:cNvSpPr/>
          <p:nvPr/>
        </p:nvSpPr>
        <p:spPr>
          <a:xfrm>
            <a:off x="14798675" y="21971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1142266" y="2997200"/>
            <a:ext cx="4432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طرف حكومي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142266" y="3505200"/>
            <a:ext cx="44069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أحد أطراف العقد يكون </a:t>
            </a:r>
            <a:pPr>
              <a:lnSpc>
                <a:spcPct val="140000"/>
              </a:lnSpc>
            </a:pPr>
            <a:r>
              <a:rPr lang="en-US" sz="1600" b="1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شخصاً معنوياً عاماً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(الدولة، الوزارات، المؤسسات العامة، المحافظات)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672733" y="1651000"/>
            <a:ext cx="4914900" cy="2819400"/>
          </a:xfrm>
          <a:custGeom>
            <a:avLst/>
            <a:gdLst/>
            <a:ahLst/>
            <a:cxnLst/>
            <a:rect l="l" t="t" r="r" b="b"/>
            <a:pathLst>
              <a:path w="4914900" h="28194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2667011"/>
                </a:lnTo>
                <a:cubicBezTo>
                  <a:pt x="4914900" y="2751173"/>
                  <a:pt x="4846673" y="2819400"/>
                  <a:pt x="47625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672733" y="16510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9465866" y="19812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3" name="Shape 11"/>
          <p:cNvSpPr/>
          <p:nvPr/>
        </p:nvSpPr>
        <p:spPr>
          <a:xfrm>
            <a:off x="9634141" y="21971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977533" y="2997200"/>
            <a:ext cx="4432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المرفق العام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977533" y="3505200"/>
            <a:ext cx="44069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العقد يرتبط بـ </a:t>
            </a:r>
            <a:pPr>
              <a:lnSpc>
                <a:spcPct val="140000"/>
              </a:lnSpc>
            </a:pPr>
            <a:r>
              <a:rPr lang="en-US" sz="1600" b="1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تسيير مرفق عام أو تنظيمه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بهدف تحقيق المصلحة العامة وليس الربح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8000" y="1651000"/>
            <a:ext cx="4914900" cy="2819400"/>
          </a:xfrm>
          <a:custGeom>
            <a:avLst/>
            <a:gdLst/>
            <a:ahLst/>
            <a:cxnLst/>
            <a:rect l="l" t="t" r="r" b="b"/>
            <a:pathLst>
              <a:path w="4914900" h="28194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2667011"/>
                </a:lnTo>
                <a:cubicBezTo>
                  <a:pt x="4914900" y="2751173"/>
                  <a:pt x="4846673" y="2819400"/>
                  <a:pt x="47625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08000" y="16510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8" name="Shape 16"/>
          <p:cNvSpPr/>
          <p:nvPr/>
        </p:nvSpPr>
        <p:spPr>
          <a:xfrm>
            <a:off x="4301133" y="19812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9" name="Shape 17"/>
          <p:cNvSpPr/>
          <p:nvPr/>
        </p:nvSpPr>
        <p:spPr>
          <a:xfrm>
            <a:off x="4469408" y="21971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812800" y="2997200"/>
            <a:ext cx="4432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شروط استثنائية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12800" y="3505200"/>
            <a:ext cx="44069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يتضمن </a:t>
            </a:r>
            <a:pPr>
              <a:lnSpc>
                <a:spcPct val="140000"/>
              </a:lnSpc>
            </a:pPr>
            <a:r>
              <a:rPr lang="en-US" sz="1600" b="1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شروطاً استثنائية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غير مألوفة في القانون الخاص تمنح الإدارة سلطات خاصة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0837466" y="4749800"/>
            <a:ext cx="4914900" cy="2819400"/>
          </a:xfrm>
          <a:custGeom>
            <a:avLst/>
            <a:gdLst/>
            <a:ahLst/>
            <a:cxnLst/>
            <a:rect l="l" t="t" r="r" b="b"/>
            <a:pathLst>
              <a:path w="4914900" h="28194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2667011"/>
                </a:lnTo>
                <a:cubicBezTo>
                  <a:pt x="4914900" y="2751173"/>
                  <a:pt x="4846673" y="2819400"/>
                  <a:pt x="47625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10837466" y="47498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4" name="Shape 22"/>
          <p:cNvSpPr/>
          <p:nvPr/>
        </p:nvSpPr>
        <p:spPr>
          <a:xfrm>
            <a:off x="14630400" y="50800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5" name="Shape 23"/>
          <p:cNvSpPr/>
          <p:nvPr/>
        </p:nvSpPr>
        <p:spPr>
          <a:xfrm>
            <a:off x="14798675" y="52959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11142266" y="6096000"/>
            <a:ext cx="4432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القانون العام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142266" y="6604000"/>
            <a:ext cx="44069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يخضع لـ </a:t>
            </a:r>
            <a:pPr>
              <a:lnSpc>
                <a:spcPct val="140000"/>
              </a:lnSpc>
            </a:pPr>
            <a:r>
              <a:rPr lang="en-US" sz="1600" b="1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أحكام القانون العام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ويخضع لاختصاص القضاء الإداري في المنازعات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672733" y="4749800"/>
            <a:ext cx="4914900" cy="2819400"/>
          </a:xfrm>
          <a:custGeom>
            <a:avLst/>
            <a:gdLst/>
            <a:ahLst/>
            <a:cxnLst/>
            <a:rect l="l" t="t" r="r" b="b"/>
            <a:pathLst>
              <a:path w="4914900" h="28194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2667011"/>
                </a:lnTo>
                <a:cubicBezTo>
                  <a:pt x="4914900" y="2751173"/>
                  <a:pt x="4846673" y="2819400"/>
                  <a:pt x="47625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5672733" y="47498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0" name="Shape 28"/>
          <p:cNvSpPr/>
          <p:nvPr/>
        </p:nvSpPr>
        <p:spPr>
          <a:xfrm>
            <a:off x="9465866" y="50800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1" name="Shape 29"/>
          <p:cNvSpPr/>
          <p:nvPr/>
        </p:nvSpPr>
        <p:spPr>
          <a:xfrm>
            <a:off x="9634141" y="52959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5977533" y="6096000"/>
            <a:ext cx="4432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تغليب المصلحة العامة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977533" y="6604000"/>
            <a:ext cx="44069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يجب أن </a:t>
            </a:r>
            <a:pPr>
              <a:lnSpc>
                <a:spcPct val="140000"/>
              </a:lnSpc>
            </a:pPr>
            <a:r>
              <a:rPr lang="en-US" sz="1600" b="1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تغلب المصلحة العامة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على المصلحة الخاصة في جميع مراحل العقد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8000" y="4749800"/>
            <a:ext cx="4914900" cy="2819400"/>
          </a:xfrm>
          <a:custGeom>
            <a:avLst/>
            <a:gdLst/>
            <a:ahLst/>
            <a:cxnLst/>
            <a:rect l="l" t="t" r="r" b="b"/>
            <a:pathLst>
              <a:path w="4914900" h="28194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2667011"/>
                </a:lnTo>
                <a:cubicBezTo>
                  <a:pt x="4914900" y="2751173"/>
                  <a:pt x="4846673" y="2819400"/>
                  <a:pt x="4762511" y="2819400"/>
                </a:cubicBezTo>
                <a:lnTo>
                  <a:pt x="152389" y="2819400"/>
                </a:lnTo>
                <a:cubicBezTo>
                  <a:pt x="68283" y="2819400"/>
                  <a:pt x="0" y="2751117"/>
                  <a:pt x="0" y="2667011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508000" y="47498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6" name="Shape 34"/>
          <p:cNvSpPr/>
          <p:nvPr/>
        </p:nvSpPr>
        <p:spPr>
          <a:xfrm>
            <a:off x="4301133" y="50800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7" name="Shape 35"/>
          <p:cNvSpPr/>
          <p:nvPr/>
        </p:nvSpPr>
        <p:spPr>
          <a:xfrm>
            <a:off x="4469408" y="52959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812800" y="6096000"/>
            <a:ext cx="4432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امتيازات الإدارة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12800" y="6604000"/>
            <a:ext cx="44069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تمتلك الإدارة </a:t>
            </a:r>
            <a:pPr>
              <a:lnSpc>
                <a:spcPct val="140000"/>
              </a:lnSpc>
            </a:pPr>
            <a:r>
              <a:rPr lang="en-US" sz="1600" b="1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سلطات وامتيازات خاصة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مثل تعديل العقد أو إنهائه لمصلحة عامة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الإطار القانوني المنظم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80400" y="1625600"/>
            <a:ext cx="7442200" cy="3124200"/>
          </a:xfrm>
          <a:custGeom>
            <a:avLst/>
            <a:gdLst/>
            <a:ahLst/>
            <a:cxnLst/>
            <a:rect l="l" t="t" r="r" b="b"/>
            <a:pathLst>
              <a:path w="7442200" h="3124200">
                <a:moveTo>
                  <a:pt x="152398" y="0"/>
                </a:moveTo>
                <a:lnTo>
                  <a:pt x="7391400" y="0"/>
                </a:lnTo>
                <a:cubicBezTo>
                  <a:pt x="7419456" y="0"/>
                  <a:pt x="7442200" y="22744"/>
                  <a:pt x="7442200" y="50800"/>
                </a:cubicBezTo>
                <a:lnTo>
                  <a:pt x="7442200" y="3073400"/>
                </a:lnTo>
                <a:cubicBezTo>
                  <a:pt x="7442200" y="3101456"/>
                  <a:pt x="7419456" y="3124200"/>
                  <a:pt x="7391400" y="3124200"/>
                </a:cubicBezTo>
                <a:lnTo>
                  <a:pt x="152398" y="3124200"/>
                </a:lnTo>
                <a:cubicBezTo>
                  <a:pt x="68231" y="3124200"/>
                  <a:pt x="0" y="3055969"/>
                  <a:pt x="0" y="29718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625600"/>
            <a:ext cx="50800" cy="3124200"/>
          </a:xfrm>
          <a:custGeom>
            <a:avLst/>
            <a:gdLst/>
            <a:ahLst/>
            <a:cxnLst/>
            <a:rect l="l" t="t" r="r" b="b"/>
            <a:pathLst>
              <a:path w="50800" h="31242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3073400"/>
                </a:lnTo>
                <a:cubicBezTo>
                  <a:pt x="50800" y="3101437"/>
                  <a:pt x="28037" y="3124200"/>
                  <a:pt x="0" y="3124200"/>
                </a:cubicBezTo>
                <a:lnTo>
                  <a:pt x="0" y="31242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681200" y="1930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Shape 5"/>
          <p:cNvSpPr/>
          <p:nvPr/>
        </p:nvSpPr>
        <p:spPr>
          <a:xfrm>
            <a:off x="14846300" y="2133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0003830" y="2089150"/>
            <a:ext cx="46228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نظام المنافسات والمشتريات الحكومية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85200" y="28448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المرسوم الملكي رقم (م/128) بتاريخ 13/11/1440هـ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5138400" y="33782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1" name="Text 9"/>
          <p:cNvSpPr/>
          <p:nvPr/>
        </p:nvSpPr>
        <p:spPr>
          <a:xfrm>
            <a:off x="11944945" y="3327400"/>
            <a:ext cx="3086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تنظيم إجراءات التعاقد والمشتريات الحكومية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5138400" y="37846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12694444" y="3733800"/>
            <a:ext cx="2336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ضمان الشفافية والمنافسة العادلة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5138400" y="41910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12574191" y="4140200"/>
            <a:ext cx="246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حماية المال العام من الهدر والفساد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80400" y="5003800"/>
            <a:ext cx="7442200" cy="1854200"/>
          </a:xfrm>
          <a:custGeom>
            <a:avLst/>
            <a:gdLst/>
            <a:ahLst/>
            <a:cxnLst/>
            <a:rect l="l" t="t" r="r" b="b"/>
            <a:pathLst>
              <a:path w="7442200" h="1854200">
                <a:moveTo>
                  <a:pt x="152397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803400"/>
                </a:lnTo>
                <a:cubicBezTo>
                  <a:pt x="7442200" y="1831437"/>
                  <a:pt x="7419437" y="1854200"/>
                  <a:pt x="7391400" y="1854200"/>
                </a:cubicBezTo>
                <a:lnTo>
                  <a:pt x="152397" y="1854200"/>
                </a:lnTo>
                <a:cubicBezTo>
                  <a:pt x="68230" y="1854200"/>
                  <a:pt x="0" y="1785970"/>
                  <a:pt x="0" y="17018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5722600" y="5003800"/>
            <a:ext cx="50800" cy="1854200"/>
          </a:xfrm>
          <a:custGeom>
            <a:avLst/>
            <a:gdLst/>
            <a:ahLst/>
            <a:cxnLst/>
            <a:rect l="l" t="t" r="r" b="b"/>
            <a:pathLst>
              <a:path w="50800" h="18542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803400"/>
                </a:lnTo>
                <a:cubicBezTo>
                  <a:pt x="50800" y="1831437"/>
                  <a:pt x="28037" y="1854200"/>
                  <a:pt x="0" y="1854200"/>
                </a:cubicBezTo>
                <a:lnTo>
                  <a:pt x="0" y="18542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8" name="Shape 16"/>
          <p:cNvSpPr/>
          <p:nvPr/>
        </p:nvSpPr>
        <p:spPr>
          <a:xfrm>
            <a:off x="14681200" y="53086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9" name="Shape 17"/>
          <p:cNvSpPr/>
          <p:nvPr/>
        </p:nvSpPr>
        <p:spPr>
          <a:xfrm>
            <a:off x="14846300" y="55118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11578233" y="5467350"/>
            <a:ext cx="3048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اللائحة التنفيذية للنظام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585200" y="62230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تحدد الإجراءات التفصيلية والضوابط العملية لتنفيذ أحكام النظام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8000" y="1625600"/>
            <a:ext cx="7442200" cy="2717800"/>
          </a:xfrm>
          <a:custGeom>
            <a:avLst/>
            <a:gdLst/>
            <a:ahLst/>
            <a:cxnLst/>
            <a:rect l="l" t="t" r="r" b="b"/>
            <a:pathLst>
              <a:path w="7442200" h="2717800">
                <a:moveTo>
                  <a:pt x="152387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2667000"/>
                </a:lnTo>
                <a:cubicBezTo>
                  <a:pt x="7442200" y="2695056"/>
                  <a:pt x="7419456" y="2717800"/>
                  <a:pt x="7391400" y="2717800"/>
                </a:cubicBezTo>
                <a:lnTo>
                  <a:pt x="152387" y="2717800"/>
                </a:lnTo>
                <a:cubicBezTo>
                  <a:pt x="68226" y="2717800"/>
                  <a:pt x="0" y="2649574"/>
                  <a:pt x="0" y="2565413"/>
                </a:cubicBezTo>
                <a:lnTo>
                  <a:pt x="0" y="152387"/>
                </a:lnTo>
                <a:cubicBezTo>
                  <a:pt x="0" y="68282"/>
                  <a:pt x="68282" y="0"/>
                  <a:pt x="15238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950200" y="1625600"/>
            <a:ext cx="50800" cy="2717800"/>
          </a:xfrm>
          <a:custGeom>
            <a:avLst/>
            <a:gdLst/>
            <a:ahLst/>
            <a:cxnLst/>
            <a:rect l="l" t="t" r="r" b="b"/>
            <a:pathLst>
              <a:path w="50800" h="27178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667000"/>
                </a:lnTo>
                <a:cubicBezTo>
                  <a:pt x="50800" y="2695037"/>
                  <a:pt x="28037" y="2717800"/>
                  <a:pt x="0" y="2717800"/>
                </a:cubicBezTo>
                <a:lnTo>
                  <a:pt x="0" y="27178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4" name="Shape 22"/>
          <p:cNvSpPr/>
          <p:nvPr/>
        </p:nvSpPr>
        <p:spPr>
          <a:xfrm>
            <a:off x="6908800" y="1930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5" name="Shape 23"/>
          <p:cNvSpPr/>
          <p:nvPr/>
        </p:nvSpPr>
        <p:spPr>
          <a:xfrm>
            <a:off x="7073900" y="2133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4473773" y="2089150"/>
            <a:ext cx="2387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التعليمات الخاصة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12800" y="28448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تعليمات تنفيذ العقود الحكومية والشروط العامة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366000" y="33782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29" name="Text 27"/>
          <p:cNvSpPr/>
          <p:nvPr/>
        </p:nvSpPr>
        <p:spPr>
          <a:xfrm>
            <a:off x="4542830" y="3327400"/>
            <a:ext cx="2717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الشروط العامة لمقاولات الأشغال العامة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7366000" y="37846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1" name="Text 29"/>
          <p:cNvSpPr/>
          <p:nvPr/>
        </p:nvSpPr>
        <p:spPr>
          <a:xfrm>
            <a:off x="4764088" y="3733800"/>
            <a:ext cx="2501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تعليمات تنفيذ مشاريع خطط التنمية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08000" y="4597400"/>
            <a:ext cx="7442200" cy="2311400"/>
          </a:xfrm>
          <a:custGeom>
            <a:avLst/>
            <a:gdLst/>
            <a:ahLst/>
            <a:cxnLst/>
            <a:rect l="l" t="t" r="r" b="b"/>
            <a:pathLst>
              <a:path w="7442200" h="2311400">
                <a:moveTo>
                  <a:pt x="152391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2260600"/>
                </a:lnTo>
                <a:cubicBezTo>
                  <a:pt x="7442200" y="2288637"/>
                  <a:pt x="7419437" y="2311400"/>
                  <a:pt x="7391400" y="2311400"/>
                </a:cubicBezTo>
                <a:lnTo>
                  <a:pt x="152391" y="2311400"/>
                </a:lnTo>
                <a:cubicBezTo>
                  <a:pt x="68228" y="2311400"/>
                  <a:pt x="0" y="2243172"/>
                  <a:pt x="0" y="2159009"/>
                </a:cubicBezTo>
                <a:lnTo>
                  <a:pt x="0" y="152391"/>
                </a:lnTo>
                <a:cubicBezTo>
                  <a:pt x="0" y="68284"/>
                  <a:pt x="68284" y="0"/>
                  <a:pt x="1523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7950200" y="4597400"/>
            <a:ext cx="50800" cy="2311400"/>
          </a:xfrm>
          <a:custGeom>
            <a:avLst/>
            <a:gdLst/>
            <a:ahLst/>
            <a:cxnLst/>
            <a:rect l="l" t="t" r="r" b="b"/>
            <a:pathLst>
              <a:path w="50800" h="2311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260600"/>
                </a:lnTo>
                <a:cubicBezTo>
                  <a:pt x="50800" y="2288637"/>
                  <a:pt x="28037" y="2311400"/>
                  <a:pt x="0" y="2311400"/>
                </a:cubicBezTo>
                <a:lnTo>
                  <a:pt x="0" y="23114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4" name="Shape 32"/>
          <p:cNvSpPr/>
          <p:nvPr/>
        </p:nvSpPr>
        <p:spPr>
          <a:xfrm>
            <a:off x="6908800" y="49022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5" name="Shape 33"/>
          <p:cNvSpPr/>
          <p:nvPr/>
        </p:nvSpPr>
        <p:spPr>
          <a:xfrm>
            <a:off x="7073900" y="51054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4704755" y="5060950"/>
            <a:ext cx="2159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القوانين الخاصة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12800" y="58166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قوانين تنظم عقود بيع وإيجار أموال الدولة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7366000" y="63500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1E3A5F"/>
          </a:solidFill>
          <a:ln/>
        </p:spPr>
      </p:sp>
      <p:sp>
        <p:nvSpPr>
          <p:cNvPr id="39" name="Text 37"/>
          <p:cNvSpPr/>
          <p:nvPr/>
        </p:nvSpPr>
        <p:spPr>
          <a:xfrm>
            <a:off x="5207794" y="6299200"/>
            <a:ext cx="2057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نظام بيع وإيجار أموال الدولة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08000" y="7162800"/>
            <a:ext cx="15240000" cy="889000"/>
          </a:xfrm>
          <a:custGeom>
            <a:avLst/>
            <a:gdLst/>
            <a:ahLst/>
            <a:cxnLst/>
            <a:rect l="l" t="t" r="r" b="b"/>
            <a:pathLst>
              <a:path w="15240000" h="889000">
                <a:moveTo>
                  <a:pt x="152401" y="0"/>
                </a:moveTo>
                <a:lnTo>
                  <a:pt x="15087599" y="0"/>
                </a:lnTo>
                <a:cubicBezTo>
                  <a:pt x="15171768" y="0"/>
                  <a:pt x="15240000" y="68232"/>
                  <a:pt x="15240000" y="152401"/>
                </a:cubicBezTo>
                <a:lnTo>
                  <a:pt x="15240000" y="736599"/>
                </a:lnTo>
                <a:cubicBezTo>
                  <a:pt x="15240000" y="820768"/>
                  <a:pt x="15171768" y="889000"/>
                  <a:pt x="15087599" y="889000"/>
                </a:cubicBezTo>
                <a:lnTo>
                  <a:pt x="152401" y="889000"/>
                </a:lnTo>
                <a:cubicBezTo>
                  <a:pt x="68232" y="889000"/>
                  <a:pt x="0" y="820768"/>
                  <a:pt x="0" y="736599"/>
                </a:cubicBezTo>
                <a:lnTo>
                  <a:pt x="0" y="152401"/>
                </a:lnTo>
                <a:cubicBezTo>
                  <a:pt x="0" y="68289"/>
                  <a:pt x="68289" y="0"/>
                  <a:pt x="152401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0" scaled="1"/>
          </a:gradFill>
          <a:ln/>
        </p:spPr>
      </p:sp>
      <p:sp>
        <p:nvSpPr>
          <p:cNvPr id="41" name="Shape 39"/>
          <p:cNvSpPr/>
          <p:nvPr/>
        </p:nvSpPr>
        <p:spPr>
          <a:xfrm>
            <a:off x="15017750" y="74168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C9A227"/>
          </a:solidFill>
          <a:ln/>
        </p:spPr>
      </p:sp>
      <p:sp>
        <p:nvSpPr>
          <p:cNvPr id="42" name="Text 40"/>
          <p:cNvSpPr/>
          <p:nvPr/>
        </p:nvSpPr>
        <p:spPr>
          <a:xfrm>
            <a:off x="7310041" y="7442200"/>
            <a:ext cx="7607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ملاحظة: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معظم التشريعات تجنبت ذكر تعريف محدد للعقود الحكومية واكتفت بتعداد أنواعها وبيان خصائصها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أركان العقد الحكومي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80400" y="1625600"/>
            <a:ext cx="7442200" cy="2692400"/>
          </a:xfrm>
          <a:custGeom>
            <a:avLst/>
            <a:gdLst/>
            <a:ahLst/>
            <a:cxnLst/>
            <a:rect l="l" t="t" r="r" b="b"/>
            <a:pathLst>
              <a:path w="7442200" h="2692400">
                <a:moveTo>
                  <a:pt x="152390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2641600"/>
                </a:lnTo>
                <a:cubicBezTo>
                  <a:pt x="7442200" y="2669656"/>
                  <a:pt x="7419456" y="2692400"/>
                  <a:pt x="7391400" y="2692400"/>
                </a:cubicBezTo>
                <a:lnTo>
                  <a:pt x="152390" y="2692400"/>
                </a:lnTo>
                <a:cubicBezTo>
                  <a:pt x="68284" y="2692400"/>
                  <a:pt x="0" y="2624116"/>
                  <a:pt x="0" y="2540010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625600"/>
            <a:ext cx="50800" cy="2692400"/>
          </a:xfrm>
          <a:custGeom>
            <a:avLst/>
            <a:gdLst/>
            <a:ahLst/>
            <a:cxnLst/>
            <a:rect l="l" t="t" r="r" b="b"/>
            <a:pathLst>
              <a:path w="50800" h="2692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641600"/>
                </a:lnTo>
                <a:cubicBezTo>
                  <a:pt x="50800" y="2669637"/>
                  <a:pt x="28037" y="2692400"/>
                  <a:pt x="0" y="2692400"/>
                </a:cubicBezTo>
                <a:lnTo>
                  <a:pt x="0" y="26924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681200" y="1930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Text 5"/>
          <p:cNvSpPr/>
          <p:nvPr/>
        </p:nvSpPr>
        <p:spPr>
          <a:xfrm>
            <a:off x="14605000" y="1930400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748742" y="2089150"/>
            <a:ext cx="8763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الرضا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85200" y="28448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توافق إرادتين بالإيجاب والقبول لإنشاء الالتزامات التعاقدية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585200" y="3327400"/>
            <a:ext cx="6807200" cy="685800"/>
          </a:xfrm>
          <a:custGeom>
            <a:avLst/>
            <a:gdLst/>
            <a:ahLst/>
            <a:cxnLst/>
            <a:rect l="l" t="t" r="r" b="b"/>
            <a:pathLst>
              <a:path w="6807200" h="685800">
                <a:moveTo>
                  <a:pt x="101601" y="0"/>
                </a:moveTo>
                <a:lnTo>
                  <a:pt x="6705599" y="0"/>
                </a:lnTo>
                <a:cubicBezTo>
                  <a:pt x="6761712" y="0"/>
                  <a:pt x="6807200" y="45488"/>
                  <a:pt x="6807200" y="101601"/>
                </a:cubicBezTo>
                <a:lnTo>
                  <a:pt x="6807200" y="584199"/>
                </a:lnTo>
                <a:cubicBezTo>
                  <a:pt x="6807200" y="640312"/>
                  <a:pt x="6761712" y="685800"/>
                  <a:pt x="6705599" y="685800"/>
                </a:cubicBezTo>
                <a:lnTo>
                  <a:pt x="101601" y="685800"/>
                </a:lnTo>
                <a:cubicBezTo>
                  <a:pt x="45488" y="685800"/>
                  <a:pt x="0" y="640312"/>
                  <a:pt x="0" y="584199"/>
                </a:cubicBezTo>
                <a:lnTo>
                  <a:pt x="0" y="101601"/>
                </a:lnTo>
                <a:cubicBezTo>
                  <a:pt x="0" y="45488"/>
                  <a:pt x="45488" y="0"/>
                  <a:pt x="101601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8788400" y="3530600"/>
            <a:ext cx="6489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الخصوصية:</a:t>
            </a:r>
            <a:pPr>
              <a:lnSpc>
                <a:spcPct val="14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يجب أن يصدر الرضا من الجهة المسؤولة عن التعاقد وفقاً للاختصاص والشكل المقرر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280400" y="4572000"/>
            <a:ext cx="7442200" cy="2692400"/>
          </a:xfrm>
          <a:custGeom>
            <a:avLst/>
            <a:gdLst/>
            <a:ahLst/>
            <a:cxnLst/>
            <a:rect l="l" t="t" r="r" b="b"/>
            <a:pathLst>
              <a:path w="7442200" h="2692400">
                <a:moveTo>
                  <a:pt x="152390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2641600"/>
                </a:lnTo>
                <a:cubicBezTo>
                  <a:pt x="7442200" y="2669656"/>
                  <a:pt x="7419456" y="2692400"/>
                  <a:pt x="7391400" y="2692400"/>
                </a:cubicBezTo>
                <a:lnTo>
                  <a:pt x="152390" y="2692400"/>
                </a:lnTo>
                <a:cubicBezTo>
                  <a:pt x="68284" y="2692400"/>
                  <a:pt x="0" y="2624116"/>
                  <a:pt x="0" y="2540010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15722600" y="4572000"/>
            <a:ext cx="50800" cy="2692400"/>
          </a:xfrm>
          <a:custGeom>
            <a:avLst/>
            <a:gdLst/>
            <a:ahLst/>
            <a:cxnLst/>
            <a:rect l="l" t="t" r="r" b="b"/>
            <a:pathLst>
              <a:path w="50800" h="2692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641600"/>
                </a:lnTo>
                <a:cubicBezTo>
                  <a:pt x="50800" y="2669637"/>
                  <a:pt x="28037" y="2692400"/>
                  <a:pt x="0" y="2692400"/>
                </a:cubicBezTo>
                <a:lnTo>
                  <a:pt x="0" y="26924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4" name="Shape 12"/>
          <p:cNvSpPr/>
          <p:nvPr/>
        </p:nvSpPr>
        <p:spPr>
          <a:xfrm>
            <a:off x="14681200" y="4876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14605000" y="4876800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857883" y="5035550"/>
            <a:ext cx="7747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المحل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585200" y="57912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الغاية أو العملية القانونية المنوي تحقيقها من العقد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585200" y="6273800"/>
            <a:ext cx="6807200" cy="685800"/>
          </a:xfrm>
          <a:custGeom>
            <a:avLst/>
            <a:gdLst/>
            <a:ahLst/>
            <a:cxnLst/>
            <a:rect l="l" t="t" r="r" b="b"/>
            <a:pathLst>
              <a:path w="6807200" h="685800">
                <a:moveTo>
                  <a:pt x="101601" y="0"/>
                </a:moveTo>
                <a:lnTo>
                  <a:pt x="6705599" y="0"/>
                </a:lnTo>
                <a:cubicBezTo>
                  <a:pt x="6761712" y="0"/>
                  <a:pt x="6807200" y="45488"/>
                  <a:pt x="6807200" y="101601"/>
                </a:cubicBezTo>
                <a:lnTo>
                  <a:pt x="6807200" y="584199"/>
                </a:lnTo>
                <a:cubicBezTo>
                  <a:pt x="6807200" y="640312"/>
                  <a:pt x="6761712" y="685800"/>
                  <a:pt x="6705599" y="685800"/>
                </a:cubicBezTo>
                <a:lnTo>
                  <a:pt x="101601" y="685800"/>
                </a:lnTo>
                <a:cubicBezTo>
                  <a:pt x="45488" y="685800"/>
                  <a:pt x="0" y="640312"/>
                  <a:pt x="0" y="584199"/>
                </a:cubicBezTo>
                <a:lnTo>
                  <a:pt x="0" y="101601"/>
                </a:lnTo>
                <a:cubicBezTo>
                  <a:pt x="0" y="45488"/>
                  <a:pt x="45488" y="0"/>
                  <a:pt x="101601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8788400" y="6477000"/>
            <a:ext cx="6489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الشرط:</a:t>
            </a:r>
            <a:pPr>
              <a:lnSpc>
                <a:spcPct val="14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يجب أن يكون المحل موجوداً أو قابلاً للتحقق والتعامل به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8000" y="1625600"/>
            <a:ext cx="7442200" cy="2692400"/>
          </a:xfrm>
          <a:custGeom>
            <a:avLst/>
            <a:gdLst/>
            <a:ahLst/>
            <a:cxnLst/>
            <a:rect l="l" t="t" r="r" b="b"/>
            <a:pathLst>
              <a:path w="7442200" h="2692400">
                <a:moveTo>
                  <a:pt x="152390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2641600"/>
                </a:lnTo>
                <a:cubicBezTo>
                  <a:pt x="7442200" y="2669656"/>
                  <a:pt x="7419456" y="2692400"/>
                  <a:pt x="7391400" y="2692400"/>
                </a:cubicBezTo>
                <a:lnTo>
                  <a:pt x="152390" y="2692400"/>
                </a:lnTo>
                <a:cubicBezTo>
                  <a:pt x="68284" y="2692400"/>
                  <a:pt x="0" y="2624116"/>
                  <a:pt x="0" y="2540010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950200" y="1625600"/>
            <a:ext cx="50800" cy="2692400"/>
          </a:xfrm>
          <a:custGeom>
            <a:avLst/>
            <a:gdLst/>
            <a:ahLst/>
            <a:cxnLst/>
            <a:rect l="l" t="t" r="r" b="b"/>
            <a:pathLst>
              <a:path w="50800" h="2692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641600"/>
                </a:lnTo>
                <a:cubicBezTo>
                  <a:pt x="50800" y="2669637"/>
                  <a:pt x="28037" y="2692400"/>
                  <a:pt x="0" y="2692400"/>
                </a:cubicBezTo>
                <a:lnTo>
                  <a:pt x="0" y="26924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2" name="Shape 20"/>
          <p:cNvSpPr/>
          <p:nvPr/>
        </p:nvSpPr>
        <p:spPr>
          <a:xfrm>
            <a:off x="6908800" y="1930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3" name="Text 21"/>
          <p:cNvSpPr/>
          <p:nvPr/>
        </p:nvSpPr>
        <p:spPr>
          <a:xfrm>
            <a:off x="6832600" y="1930400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11453" y="2089150"/>
            <a:ext cx="9525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السبب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12800" y="28448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الغرض المشروع من العقد الذي يجعله صحيحاً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12800" y="3327400"/>
            <a:ext cx="6807200" cy="685800"/>
          </a:xfrm>
          <a:custGeom>
            <a:avLst/>
            <a:gdLst/>
            <a:ahLst/>
            <a:cxnLst/>
            <a:rect l="l" t="t" r="r" b="b"/>
            <a:pathLst>
              <a:path w="6807200" h="685800">
                <a:moveTo>
                  <a:pt x="101601" y="0"/>
                </a:moveTo>
                <a:lnTo>
                  <a:pt x="6705599" y="0"/>
                </a:lnTo>
                <a:cubicBezTo>
                  <a:pt x="6761712" y="0"/>
                  <a:pt x="6807200" y="45488"/>
                  <a:pt x="6807200" y="101601"/>
                </a:cubicBezTo>
                <a:lnTo>
                  <a:pt x="6807200" y="584199"/>
                </a:lnTo>
                <a:cubicBezTo>
                  <a:pt x="6807200" y="640312"/>
                  <a:pt x="6761712" y="685800"/>
                  <a:pt x="6705599" y="685800"/>
                </a:cubicBezTo>
                <a:lnTo>
                  <a:pt x="101601" y="685800"/>
                </a:lnTo>
                <a:cubicBezTo>
                  <a:pt x="45488" y="685800"/>
                  <a:pt x="0" y="640312"/>
                  <a:pt x="0" y="584199"/>
                </a:cubicBezTo>
                <a:lnTo>
                  <a:pt x="0" y="101601"/>
                </a:lnTo>
                <a:cubicBezTo>
                  <a:pt x="0" y="45488"/>
                  <a:pt x="45488" y="0"/>
                  <a:pt x="101601" y="0"/>
                </a:cubicBezTo>
                <a:close/>
              </a:path>
            </a:pathLst>
          </a:custGeom>
          <a:solidFill>
            <a:srgbClr val="4A90A4">
              <a:alpha val="5098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1016000" y="3530600"/>
            <a:ext cx="6489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الأهمية:</a:t>
            </a:r>
            <a:pPr>
              <a:lnSpc>
                <a:spcPct val="14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يجب أن يكون السبب مشروعاً وغير مخالف للنظام العام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08000" y="4572000"/>
            <a:ext cx="7442200" cy="2692400"/>
          </a:xfrm>
          <a:custGeom>
            <a:avLst/>
            <a:gdLst/>
            <a:ahLst/>
            <a:cxnLst/>
            <a:rect l="l" t="t" r="r" b="b"/>
            <a:pathLst>
              <a:path w="7442200" h="2692400">
                <a:moveTo>
                  <a:pt x="152390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2641600"/>
                </a:lnTo>
                <a:cubicBezTo>
                  <a:pt x="7442200" y="2669656"/>
                  <a:pt x="7419456" y="2692400"/>
                  <a:pt x="7391400" y="2692400"/>
                </a:cubicBezTo>
                <a:lnTo>
                  <a:pt x="152390" y="2692400"/>
                </a:lnTo>
                <a:cubicBezTo>
                  <a:pt x="68284" y="2692400"/>
                  <a:pt x="0" y="2624116"/>
                  <a:pt x="0" y="2540010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950200" y="4572000"/>
            <a:ext cx="50800" cy="2692400"/>
          </a:xfrm>
          <a:custGeom>
            <a:avLst/>
            <a:gdLst/>
            <a:ahLst/>
            <a:cxnLst/>
            <a:rect l="l" t="t" r="r" b="b"/>
            <a:pathLst>
              <a:path w="50800" h="2692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641600"/>
                </a:lnTo>
                <a:cubicBezTo>
                  <a:pt x="50800" y="2669637"/>
                  <a:pt x="28037" y="2692400"/>
                  <a:pt x="0" y="2692400"/>
                </a:cubicBezTo>
                <a:lnTo>
                  <a:pt x="0" y="26924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0" name="Shape 28"/>
          <p:cNvSpPr/>
          <p:nvPr/>
        </p:nvSpPr>
        <p:spPr>
          <a:xfrm>
            <a:off x="6908800" y="4876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1" name="Text 29"/>
          <p:cNvSpPr/>
          <p:nvPr/>
        </p:nvSpPr>
        <p:spPr>
          <a:xfrm>
            <a:off x="6832600" y="4876800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771555" y="5035550"/>
            <a:ext cx="10922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الشكلية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12800" y="57912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الإجراءات والأشكال المطلوبة لإبرام العقد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12800" y="6273800"/>
            <a:ext cx="6807200" cy="685800"/>
          </a:xfrm>
          <a:custGeom>
            <a:avLst/>
            <a:gdLst/>
            <a:ahLst/>
            <a:cxnLst/>
            <a:rect l="l" t="t" r="r" b="b"/>
            <a:pathLst>
              <a:path w="6807200" h="685800">
                <a:moveTo>
                  <a:pt x="101601" y="0"/>
                </a:moveTo>
                <a:lnTo>
                  <a:pt x="6705599" y="0"/>
                </a:lnTo>
                <a:cubicBezTo>
                  <a:pt x="6761712" y="0"/>
                  <a:pt x="6807200" y="45488"/>
                  <a:pt x="6807200" y="101601"/>
                </a:cubicBezTo>
                <a:lnTo>
                  <a:pt x="6807200" y="584199"/>
                </a:lnTo>
                <a:cubicBezTo>
                  <a:pt x="6807200" y="640312"/>
                  <a:pt x="6761712" y="685800"/>
                  <a:pt x="6705599" y="685800"/>
                </a:cubicBezTo>
                <a:lnTo>
                  <a:pt x="101601" y="685800"/>
                </a:lnTo>
                <a:cubicBezTo>
                  <a:pt x="45488" y="685800"/>
                  <a:pt x="0" y="640312"/>
                  <a:pt x="0" y="584199"/>
                </a:cubicBezTo>
                <a:lnTo>
                  <a:pt x="0" y="101601"/>
                </a:lnTo>
                <a:cubicBezTo>
                  <a:pt x="0" y="45488"/>
                  <a:pt x="45488" y="0"/>
                  <a:pt x="101601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1016000" y="6477000"/>
            <a:ext cx="6489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القاعدة:</a:t>
            </a:r>
            <a:pPr>
              <a:lnSpc>
                <a:spcPct val="14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العقود الإدارية تبرم بالتراضي، لكن يشترط إفراغها في شكل معين إذا نص القانون على ذلك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08000" y="7518400"/>
            <a:ext cx="15240000" cy="889000"/>
          </a:xfrm>
          <a:custGeom>
            <a:avLst/>
            <a:gdLst/>
            <a:ahLst/>
            <a:cxnLst/>
            <a:rect l="l" t="t" r="r" b="b"/>
            <a:pathLst>
              <a:path w="15240000" h="889000">
                <a:moveTo>
                  <a:pt x="152401" y="0"/>
                </a:moveTo>
                <a:lnTo>
                  <a:pt x="15087599" y="0"/>
                </a:lnTo>
                <a:cubicBezTo>
                  <a:pt x="15171768" y="0"/>
                  <a:pt x="15240000" y="68232"/>
                  <a:pt x="15240000" y="152401"/>
                </a:cubicBezTo>
                <a:lnTo>
                  <a:pt x="15240000" y="736599"/>
                </a:lnTo>
                <a:cubicBezTo>
                  <a:pt x="15240000" y="820768"/>
                  <a:pt x="15171768" y="889000"/>
                  <a:pt x="15087599" y="889000"/>
                </a:cubicBezTo>
                <a:lnTo>
                  <a:pt x="152401" y="889000"/>
                </a:lnTo>
                <a:cubicBezTo>
                  <a:pt x="68232" y="889000"/>
                  <a:pt x="0" y="820768"/>
                  <a:pt x="0" y="736599"/>
                </a:cubicBezTo>
                <a:lnTo>
                  <a:pt x="0" y="152401"/>
                </a:lnTo>
                <a:cubicBezTo>
                  <a:pt x="0" y="68289"/>
                  <a:pt x="68289" y="0"/>
                  <a:pt x="152401" y="0"/>
                </a:cubicBezTo>
                <a:close/>
              </a:path>
            </a:pathLst>
          </a:custGeom>
          <a:gradFill rotWithShape="1" flip="none">
            <a:gsLst>
              <a:gs pos="0">
                <a:srgbClr val="C9A227"/>
              </a:gs>
              <a:gs pos="100000">
                <a:srgbClr val="4A90A4"/>
              </a:gs>
            </a:gsLst>
            <a:lin ang="0" scaled="1"/>
          </a:gradFill>
          <a:ln/>
        </p:spPr>
      </p:sp>
      <p:sp>
        <p:nvSpPr>
          <p:cNvPr id="37" name="Shape 35"/>
          <p:cNvSpPr/>
          <p:nvPr/>
        </p:nvSpPr>
        <p:spPr>
          <a:xfrm>
            <a:off x="15017750" y="77724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5913834" y="7797800"/>
            <a:ext cx="9004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خصوصية الرضا: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في العقود الحكومية، يتم التعبير عن الرضا من خلال إجراءات المناقصات والمزايدات، ويتم إثباته بقرار الترسية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أنواع العقود الحكومية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10803533" y="1600200"/>
            <a:ext cx="4940300" cy="2235200"/>
          </a:xfrm>
          <a:custGeom>
            <a:avLst/>
            <a:gdLst/>
            <a:ahLst/>
            <a:cxnLst/>
            <a:rect l="l" t="t" r="r" b="b"/>
            <a:pathLst>
              <a:path w="4940300" h="2235200">
                <a:moveTo>
                  <a:pt x="50800" y="0"/>
                </a:moveTo>
                <a:lnTo>
                  <a:pt x="4889500" y="0"/>
                </a:lnTo>
                <a:cubicBezTo>
                  <a:pt x="4917556" y="0"/>
                  <a:pt x="4940300" y="22744"/>
                  <a:pt x="4940300" y="50800"/>
                </a:cubicBezTo>
                <a:lnTo>
                  <a:pt x="4940300" y="2082804"/>
                </a:lnTo>
                <a:cubicBezTo>
                  <a:pt x="4940300" y="2166970"/>
                  <a:pt x="4872070" y="2235200"/>
                  <a:pt x="4787904" y="2235200"/>
                </a:cubicBezTo>
                <a:lnTo>
                  <a:pt x="152396" y="2235200"/>
                </a:lnTo>
                <a:cubicBezTo>
                  <a:pt x="68230" y="2235200"/>
                  <a:pt x="0" y="2166970"/>
                  <a:pt x="0" y="2082804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803533" y="1600200"/>
            <a:ext cx="4940300" cy="50800"/>
          </a:xfrm>
          <a:custGeom>
            <a:avLst/>
            <a:gdLst/>
            <a:ahLst/>
            <a:cxnLst/>
            <a:rect l="l" t="t" r="r" b="b"/>
            <a:pathLst>
              <a:path w="4940300" h="50800">
                <a:moveTo>
                  <a:pt x="50800" y="0"/>
                </a:moveTo>
                <a:lnTo>
                  <a:pt x="4889500" y="0"/>
                </a:lnTo>
                <a:cubicBezTo>
                  <a:pt x="4917537" y="0"/>
                  <a:pt x="4940300" y="22763"/>
                  <a:pt x="4940300" y="50800"/>
                </a:cubicBezTo>
                <a:lnTo>
                  <a:pt x="49403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935200" y="182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Shape 5"/>
          <p:cNvSpPr/>
          <p:nvPr/>
        </p:nvSpPr>
        <p:spPr>
          <a:xfrm>
            <a:off x="15081250" y="2006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2945666" y="1955800"/>
            <a:ext cx="1955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عقود الأشغال العامة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006733" y="2590800"/>
            <a:ext cx="4635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مقاولات البناء والترميم والصيانة للمنشآت العامة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1006733" y="3073400"/>
            <a:ext cx="4533900" cy="558800"/>
          </a:xfrm>
          <a:custGeom>
            <a:avLst/>
            <a:gdLst/>
            <a:ahLst/>
            <a:cxnLst/>
            <a:rect l="l" t="t" r="r" b="b"/>
            <a:pathLst>
              <a:path w="4533900" h="558800">
                <a:moveTo>
                  <a:pt x="101601" y="0"/>
                </a:moveTo>
                <a:lnTo>
                  <a:pt x="4432299" y="0"/>
                </a:lnTo>
                <a:cubicBezTo>
                  <a:pt x="4488412" y="0"/>
                  <a:pt x="4533900" y="45488"/>
                  <a:pt x="4533900" y="101601"/>
                </a:cubicBezTo>
                <a:lnTo>
                  <a:pt x="4533900" y="457199"/>
                </a:lnTo>
                <a:cubicBezTo>
                  <a:pt x="4533900" y="513312"/>
                  <a:pt x="4488412" y="558800"/>
                  <a:pt x="44322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1159133" y="3225800"/>
            <a:ext cx="431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مثال: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بناء طرق، جسور، مباني حكومية، مشاريع بنية تحتية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655866" y="1600200"/>
            <a:ext cx="4940300" cy="2235200"/>
          </a:xfrm>
          <a:custGeom>
            <a:avLst/>
            <a:gdLst/>
            <a:ahLst/>
            <a:cxnLst/>
            <a:rect l="l" t="t" r="r" b="b"/>
            <a:pathLst>
              <a:path w="4940300" h="2235200">
                <a:moveTo>
                  <a:pt x="50800" y="0"/>
                </a:moveTo>
                <a:lnTo>
                  <a:pt x="4889500" y="0"/>
                </a:lnTo>
                <a:cubicBezTo>
                  <a:pt x="4917556" y="0"/>
                  <a:pt x="4940300" y="22744"/>
                  <a:pt x="4940300" y="50800"/>
                </a:cubicBezTo>
                <a:lnTo>
                  <a:pt x="4940300" y="2082804"/>
                </a:lnTo>
                <a:cubicBezTo>
                  <a:pt x="4940300" y="2166970"/>
                  <a:pt x="4872070" y="2235200"/>
                  <a:pt x="4787904" y="2235200"/>
                </a:cubicBezTo>
                <a:lnTo>
                  <a:pt x="152396" y="2235200"/>
                </a:lnTo>
                <a:cubicBezTo>
                  <a:pt x="68230" y="2235200"/>
                  <a:pt x="0" y="2166970"/>
                  <a:pt x="0" y="2082804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655866" y="1600200"/>
            <a:ext cx="4940300" cy="50800"/>
          </a:xfrm>
          <a:custGeom>
            <a:avLst/>
            <a:gdLst/>
            <a:ahLst/>
            <a:cxnLst/>
            <a:rect l="l" t="t" r="r" b="b"/>
            <a:pathLst>
              <a:path w="4940300" h="50800">
                <a:moveTo>
                  <a:pt x="50800" y="0"/>
                </a:moveTo>
                <a:lnTo>
                  <a:pt x="4889500" y="0"/>
                </a:lnTo>
                <a:cubicBezTo>
                  <a:pt x="4917537" y="0"/>
                  <a:pt x="4940300" y="22763"/>
                  <a:pt x="4940300" y="50800"/>
                </a:cubicBezTo>
                <a:lnTo>
                  <a:pt x="49403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4" name="Shape 12"/>
          <p:cNvSpPr/>
          <p:nvPr/>
        </p:nvSpPr>
        <p:spPr>
          <a:xfrm>
            <a:off x="9787533" y="182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5" name="Shape 13"/>
          <p:cNvSpPr/>
          <p:nvPr/>
        </p:nvSpPr>
        <p:spPr>
          <a:xfrm>
            <a:off x="9933583" y="2006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8466534" y="1955800"/>
            <a:ext cx="1282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عقود التوريد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859066" y="2590800"/>
            <a:ext cx="4635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توريد منقولات ومواد وأجهزة للإدارة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859066" y="3073400"/>
            <a:ext cx="4533900" cy="558800"/>
          </a:xfrm>
          <a:custGeom>
            <a:avLst/>
            <a:gdLst/>
            <a:ahLst/>
            <a:cxnLst/>
            <a:rect l="l" t="t" r="r" b="b"/>
            <a:pathLst>
              <a:path w="4533900" h="558800">
                <a:moveTo>
                  <a:pt x="101601" y="0"/>
                </a:moveTo>
                <a:lnTo>
                  <a:pt x="4432299" y="0"/>
                </a:lnTo>
                <a:cubicBezTo>
                  <a:pt x="4488412" y="0"/>
                  <a:pt x="4533900" y="45488"/>
                  <a:pt x="4533900" y="101601"/>
                </a:cubicBezTo>
                <a:lnTo>
                  <a:pt x="4533900" y="457199"/>
                </a:lnTo>
                <a:cubicBezTo>
                  <a:pt x="4533900" y="513312"/>
                  <a:pt x="4488412" y="558800"/>
                  <a:pt x="44322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6011466" y="3225800"/>
            <a:ext cx="431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مثال: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توريد أثاث، معدات مكتبية، مواد خام، قطع غيار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8198" y="1600200"/>
            <a:ext cx="4940300" cy="2235200"/>
          </a:xfrm>
          <a:custGeom>
            <a:avLst/>
            <a:gdLst/>
            <a:ahLst/>
            <a:cxnLst/>
            <a:rect l="l" t="t" r="r" b="b"/>
            <a:pathLst>
              <a:path w="4940300" h="2235200">
                <a:moveTo>
                  <a:pt x="50800" y="0"/>
                </a:moveTo>
                <a:lnTo>
                  <a:pt x="4889500" y="0"/>
                </a:lnTo>
                <a:cubicBezTo>
                  <a:pt x="4917556" y="0"/>
                  <a:pt x="4940300" y="22744"/>
                  <a:pt x="4940300" y="50800"/>
                </a:cubicBezTo>
                <a:lnTo>
                  <a:pt x="4940300" y="2082804"/>
                </a:lnTo>
                <a:cubicBezTo>
                  <a:pt x="4940300" y="2166970"/>
                  <a:pt x="4872070" y="2235200"/>
                  <a:pt x="4787904" y="2235200"/>
                </a:cubicBezTo>
                <a:lnTo>
                  <a:pt x="152396" y="2235200"/>
                </a:lnTo>
                <a:cubicBezTo>
                  <a:pt x="68230" y="2235200"/>
                  <a:pt x="0" y="2166970"/>
                  <a:pt x="0" y="2082804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08198" y="1600200"/>
            <a:ext cx="4940300" cy="50800"/>
          </a:xfrm>
          <a:custGeom>
            <a:avLst/>
            <a:gdLst/>
            <a:ahLst/>
            <a:cxnLst/>
            <a:rect l="l" t="t" r="r" b="b"/>
            <a:pathLst>
              <a:path w="4940300" h="50800">
                <a:moveTo>
                  <a:pt x="50800" y="0"/>
                </a:moveTo>
                <a:lnTo>
                  <a:pt x="4889500" y="0"/>
                </a:lnTo>
                <a:cubicBezTo>
                  <a:pt x="4917537" y="0"/>
                  <a:pt x="4940300" y="22763"/>
                  <a:pt x="4940300" y="50800"/>
                </a:cubicBezTo>
                <a:lnTo>
                  <a:pt x="49403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2" name="Shape 20"/>
          <p:cNvSpPr/>
          <p:nvPr/>
        </p:nvSpPr>
        <p:spPr>
          <a:xfrm>
            <a:off x="4639866" y="182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3" name="Shape 21"/>
          <p:cNvSpPr/>
          <p:nvPr/>
        </p:nvSpPr>
        <p:spPr>
          <a:xfrm>
            <a:off x="4785916" y="2006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2103041" y="1955800"/>
            <a:ext cx="2501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عقود الخدمات الاستشارية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11398" y="2590800"/>
            <a:ext cx="4635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تقديم خدمات مهنية واستشارية متخصصة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11398" y="3073400"/>
            <a:ext cx="4533900" cy="558800"/>
          </a:xfrm>
          <a:custGeom>
            <a:avLst/>
            <a:gdLst/>
            <a:ahLst/>
            <a:cxnLst/>
            <a:rect l="l" t="t" r="r" b="b"/>
            <a:pathLst>
              <a:path w="4533900" h="558800">
                <a:moveTo>
                  <a:pt x="101601" y="0"/>
                </a:moveTo>
                <a:lnTo>
                  <a:pt x="4432299" y="0"/>
                </a:lnTo>
                <a:cubicBezTo>
                  <a:pt x="4488412" y="0"/>
                  <a:pt x="4533900" y="45488"/>
                  <a:pt x="4533900" y="101601"/>
                </a:cubicBezTo>
                <a:lnTo>
                  <a:pt x="4533900" y="457199"/>
                </a:lnTo>
                <a:cubicBezTo>
                  <a:pt x="4533900" y="513312"/>
                  <a:pt x="4488412" y="558800"/>
                  <a:pt x="44322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4A90A4">
              <a:alpha val="5098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863798" y="3225800"/>
            <a:ext cx="431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مثال: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دراسات جدوى، تصميمات هندسية، إشراف فني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10803533" y="4064000"/>
            <a:ext cx="4940300" cy="2235200"/>
          </a:xfrm>
          <a:custGeom>
            <a:avLst/>
            <a:gdLst/>
            <a:ahLst/>
            <a:cxnLst/>
            <a:rect l="l" t="t" r="r" b="b"/>
            <a:pathLst>
              <a:path w="4940300" h="2235200">
                <a:moveTo>
                  <a:pt x="50800" y="0"/>
                </a:moveTo>
                <a:lnTo>
                  <a:pt x="4889500" y="0"/>
                </a:lnTo>
                <a:cubicBezTo>
                  <a:pt x="4917556" y="0"/>
                  <a:pt x="4940300" y="22744"/>
                  <a:pt x="4940300" y="50800"/>
                </a:cubicBezTo>
                <a:lnTo>
                  <a:pt x="4940300" y="2082804"/>
                </a:lnTo>
                <a:cubicBezTo>
                  <a:pt x="4940300" y="2166970"/>
                  <a:pt x="4872070" y="2235200"/>
                  <a:pt x="4787904" y="2235200"/>
                </a:cubicBezTo>
                <a:lnTo>
                  <a:pt x="152396" y="2235200"/>
                </a:lnTo>
                <a:cubicBezTo>
                  <a:pt x="68230" y="2235200"/>
                  <a:pt x="0" y="2166970"/>
                  <a:pt x="0" y="2082804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10803533" y="4064000"/>
            <a:ext cx="4940300" cy="50800"/>
          </a:xfrm>
          <a:custGeom>
            <a:avLst/>
            <a:gdLst/>
            <a:ahLst/>
            <a:cxnLst/>
            <a:rect l="l" t="t" r="r" b="b"/>
            <a:pathLst>
              <a:path w="4940300" h="50800">
                <a:moveTo>
                  <a:pt x="50800" y="0"/>
                </a:moveTo>
                <a:lnTo>
                  <a:pt x="4889500" y="0"/>
                </a:lnTo>
                <a:cubicBezTo>
                  <a:pt x="4917537" y="0"/>
                  <a:pt x="4940300" y="22763"/>
                  <a:pt x="4940300" y="50800"/>
                </a:cubicBezTo>
                <a:lnTo>
                  <a:pt x="49403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0" name="Shape 28"/>
          <p:cNvSpPr/>
          <p:nvPr/>
        </p:nvSpPr>
        <p:spPr>
          <a:xfrm>
            <a:off x="14935200" y="42926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1" name="Shape 29"/>
          <p:cNvSpPr/>
          <p:nvPr/>
        </p:nvSpPr>
        <p:spPr>
          <a:xfrm>
            <a:off x="15081250" y="44704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13637220" y="4419600"/>
            <a:ext cx="1257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عقود الالتزام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1006733" y="5054600"/>
            <a:ext cx="4635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إدارة مرفق عام من قبل شخص خاص مقابل رسوم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1006733" y="5537200"/>
            <a:ext cx="4533900" cy="558800"/>
          </a:xfrm>
          <a:custGeom>
            <a:avLst/>
            <a:gdLst/>
            <a:ahLst/>
            <a:cxnLst/>
            <a:rect l="l" t="t" r="r" b="b"/>
            <a:pathLst>
              <a:path w="4533900" h="558800">
                <a:moveTo>
                  <a:pt x="101601" y="0"/>
                </a:moveTo>
                <a:lnTo>
                  <a:pt x="4432299" y="0"/>
                </a:lnTo>
                <a:cubicBezTo>
                  <a:pt x="4488412" y="0"/>
                  <a:pt x="4533900" y="45488"/>
                  <a:pt x="4533900" y="101601"/>
                </a:cubicBezTo>
                <a:lnTo>
                  <a:pt x="4533900" y="457199"/>
                </a:lnTo>
                <a:cubicBezTo>
                  <a:pt x="4533900" y="513312"/>
                  <a:pt x="4488412" y="558800"/>
                  <a:pt x="44322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11159133" y="5689600"/>
            <a:ext cx="431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مثال: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إدارة محطات المياه، الكهرباء، النقل العام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655866" y="4064000"/>
            <a:ext cx="4940300" cy="2235200"/>
          </a:xfrm>
          <a:custGeom>
            <a:avLst/>
            <a:gdLst/>
            <a:ahLst/>
            <a:cxnLst/>
            <a:rect l="l" t="t" r="r" b="b"/>
            <a:pathLst>
              <a:path w="4940300" h="2235200">
                <a:moveTo>
                  <a:pt x="50800" y="0"/>
                </a:moveTo>
                <a:lnTo>
                  <a:pt x="4889500" y="0"/>
                </a:lnTo>
                <a:cubicBezTo>
                  <a:pt x="4917556" y="0"/>
                  <a:pt x="4940300" y="22744"/>
                  <a:pt x="4940300" y="50800"/>
                </a:cubicBezTo>
                <a:lnTo>
                  <a:pt x="4940300" y="2082804"/>
                </a:lnTo>
                <a:cubicBezTo>
                  <a:pt x="4940300" y="2166970"/>
                  <a:pt x="4872070" y="2235200"/>
                  <a:pt x="4787904" y="2235200"/>
                </a:cubicBezTo>
                <a:lnTo>
                  <a:pt x="152396" y="2235200"/>
                </a:lnTo>
                <a:cubicBezTo>
                  <a:pt x="68230" y="2235200"/>
                  <a:pt x="0" y="2166970"/>
                  <a:pt x="0" y="2082804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5655866" y="4064000"/>
            <a:ext cx="4940300" cy="50800"/>
          </a:xfrm>
          <a:custGeom>
            <a:avLst/>
            <a:gdLst/>
            <a:ahLst/>
            <a:cxnLst/>
            <a:rect l="l" t="t" r="r" b="b"/>
            <a:pathLst>
              <a:path w="4940300" h="50800">
                <a:moveTo>
                  <a:pt x="50800" y="0"/>
                </a:moveTo>
                <a:lnTo>
                  <a:pt x="4889500" y="0"/>
                </a:lnTo>
                <a:cubicBezTo>
                  <a:pt x="4917537" y="0"/>
                  <a:pt x="4940300" y="22763"/>
                  <a:pt x="4940300" y="50800"/>
                </a:cubicBezTo>
                <a:lnTo>
                  <a:pt x="49403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8" name="Shape 36"/>
          <p:cNvSpPr/>
          <p:nvPr/>
        </p:nvSpPr>
        <p:spPr>
          <a:xfrm>
            <a:off x="9787533" y="42926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9" name="Shape 37"/>
          <p:cNvSpPr/>
          <p:nvPr/>
        </p:nvSpPr>
        <p:spPr>
          <a:xfrm>
            <a:off x="9933583" y="44704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8038505" y="4419600"/>
            <a:ext cx="1714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عقود البوت BOT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5859066" y="5054600"/>
            <a:ext cx="4635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بناء وتشغيل ونقل المشروع للدولة بعد فترة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5859066" y="5537200"/>
            <a:ext cx="4533900" cy="558800"/>
          </a:xfrm>
          <a:custGeom>
            <a:avLst/>
            <a:gdLst/>
            <a:ahLst/>
            <a:cxnLst/>
            <a:rect l="l" t="t" r="r" b="b"/>
            <a:pathLst>
              <a:path w="4533900" h="558800">
                <a:moveTo>
                  <a:pt x="101601" y="0"/>
                </a:moveTo>
                <a:lnTo>
                  <a:pt x="4432299" y="0"/>
                </a:lnTo>
                <a:cubicBezTo>
                  <a:pt x="4488412" y="0"/>
                  <a:pt x="4533900" y="45488"/>
                  <a:pt x="4533900" y="101601"/>
                </a:cubicBezTo>
                <a:lnTo>
                  <a:pt x="4533900" y="457199"/>
                </a:lnTo>
                <a:cubicBezTo>
                  <a:pt x="4533900" y="513312"/>
                  <a:pt x="4488412" y="558800"/>
                  <a:pt x="44322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43" name="Text 41"/>
          <p:cNvSpPr/>
          <p:nvPr/>
        </p:nvSpPr>
        <p:spPr>
          <a:xfrm>
            <a:off x="6011466" y="5689600"/>
            <a:ext cx="431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مثال: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محطات كهرباء، مطارات، موانئ، مشاريع بنية تحتية كبرى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08198" y="4064000"/>
            <a:ext cx="4940300" cy="2235200"/>
          </a:xfrm>
          <a:custGeom>
            <a:avLst/>
            <a:gdLst/>
            <a:ahLst/>
            <a:cxnLst/>
            <a:rect l="l" t="t" r="r" b="b"/>
            <a:pathLst>
              <a:path w="4940300" h="2235200">
                <a:moveTo>
                  <a:pt x="50800" y="0"/>
                </a:moveTo>
                <a:lnTo>
                  <a:pt x="4889500" y="0"/>
                </a:lnTo>
                <a:cubicBezTo>
                  <a:pt x="4917556" y="0"/>
                  <a:pt x="4940300" y="22744"/>
                  <a:pt x="4940300" y="50800"/>
                </a:cubicBezTo>
                <a:lnTo>
                  <a:pt x="4940300" y="2082804"/>
                </a:lnTo>
                <a:cubicBezTo>
                  <a:pt x="4940300" y="2166970"/>
                  <a:pt x="4872070" y="2235200"/>
                  <a:pt x="4787904" y="2235200"/>
                </a:cubicBezTo>
                <a:lnTo>
                  <a:pt x="152396" y="2235200"/>
                </a:lnTo>
                <a:cubicBezTo>
                  <a:pt x="68230" y="2235200"/>
                  <a:pt x="0" y="2166970"/>
                  <a:pt x="0" y="2082804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508198" y="4064000"/>
            <a:ext cx="4940300" cy="50800"/>
          </a:xfrm>
          <a:custGeom>
            <a:avLst/>
            <a:gdLst/>
            <a:ahLst/>
            <a:cxnLst/>
            <a:rect l="l" t="t" r="r" b="b"/>
            <a:pathLst>
              <a:path w="4940300" h="50800">
                <a:moveTo>
                  <a:pt x="50800" y="0"/>
                </a:moveTo>
                <a:lnTo>
                  <a:pt x="4889500" y="0"/>
                </a:lnTo>
                <a:cubicBezTo>
                  <a:pt x="4917537" y="0"/>
                  <a:pt x="4940300" y="22763"/>
                  <a:pt x="4940300" y="50800"/>
                </a:cubicBezTo>
                <a:lnTo>
                  <a:pt x="49403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46" name="Shape 44"/>
          <p:cNvSpPr/>
          <p:nvPr/>
        </p:nvSpPr>
        <p:spPr>
          <a:xfrm>
            <a:off x="4639866" y="42926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47" name="Shape 45"/>
          <p:cNvSpPr/>
          <p:nvPr/>
        </p:nvSpPr>
        <p:spPr>
          <a:xfrm>
            <a:off x="4785916" y="44704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3520281" y="4419600"/>
            <a:ext cx="1079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عقود النقل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711398" y="5054600"/>
            <a:ext cx="4635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نقل الأشخاص أو البضائع لمصلحة الإدارة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711398" y="5537200"/>
            <a:ext cx="4533900" cy="558800"/>
          </a:xfrm>
          <a:custGeom>
            <a:avLst/>
            <a:gdLst/>
            <a:ahLst/>
            <a:cxnLst/>
            <a:rect l="l" t="t" r="r" b="b"/>
            <a:pathLst>
              <a:path w="4533900" h="558800">
                <a:moveTo>
                  <a:pt x="101601" y="0"/>
                </a:moveTo>
                <a:lnTo>
                  <a:pt x="4432299" y="0"/>
                </a:lnTo>
                <a:cubicBezTo>
                  <a:pt x="4488412" y="0"/>
                  <a:pt x="4533900" y="45488"/>
                  <a:pt x="4533900" y="101601"/>
                </a:cubicBezTo>
                <a:lnTo>
                  <a:pt x="4533900" y="457199"/>
                </a:lnTo>
                <a:cubicBezTo>
                  <a:pt x="4533900" y="513312"/>
                  <a:pt x="4488412" y="558800"/>
                  <a:pt x="44322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4A90A4">
              <a:alpha val="5098"/>
            </a:srgbClr>
          </a:solidFill>
          <a:ln/>
        </p:spPr>
      </p:sp>
      <p:sp>
        <p:nvSpPr>
          <p:cNvPr id="51" name="Text 49"/>
          <p:cNvSpPr/>
          <p:nvPr/>
        </p:nvSpPr>
        <p:spPr>
          <a:xfrm>
            <a:off x="863798" y="5689600"/>
            <a:ext cx="431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مثال: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نقل موظفين، بريد، معدات، مواد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229600" y="6502400"/>
            <a:ext cx="7493000" cy="965200"/>
          </a:xfrm>
          <a:custGeom>
            <a:avLst/>
            <a:gdLst/>
            <a:ahLst/>
            <a:cxnLst/>
            <a:rect l="l" t="t" r="r" b="b"/>
            <a:pathLst>
              <a:path w="7493000" h="965200">
                <a:moveTo>
                  <a:pt x="152395" y="0"/>
                </a:moveTo>
                <a:lnTo>
                  <a:pt x="7442200" y="0"/>
                </a:lnTo>
                <a:cubicBezTo>
                  <a:pt x="7470237" y="0"/>
                  <a:pt x="7493000" y="22763"/>
                  <a:pt x="7493000" y="50800"/>
                </a:cubicBezTo>
                <a:lnTo>
                  <a:pt x="7493000" y="914400"/>
                </a:lnTo>
                <a:cubicBezTo>
                  <a:pt x="7493000" y="942456"/>
                  <a:pt x="7470256" y="965200"/>
                  <a:pt x="7442200" y="965200"/>
                </a:cubicBezTo>
                <a:lnTo>
                  <a:pt x="152395" y="965200"/>
                </a:lnTo>
                <a:cubicBezTo>
                  <a:pt x="68286" y="965200"/>
                  <a:pt x="0" y="896914"/>
                  <a:pt x="0" y="812805"/>
                </a:cubicBezTo>
                <a:lnTo>
                  <a:pt x="0" y="152395"/>
                </a:lnTo>
                <a:cubicBezTo>
                  <a:pt x="0" y="68286"/>
                  <a:pt x="68286" y="0"/>
                  <a:pt x="15239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15722600" y="6502400"/>
            <a:ext cx="50800" cy="965200"/>
          </a:xfrm>
          <a:custGeom>
            <a:avLst/>
            <a:gdLst/>
            <a:ahLst/>
            <a:cxnLst/>
            <a:rect l="l" t="t" r="r" b="b"/>
            <a:pathLst>
              <a:path w="50800" h="9652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914400"/>
                </a:lnTo>
                <a:cubicBezTo>
                  <a:pt x="50800" y="942437"/>
                  <a:pt x="28037" y="965200"/>
                  <a:pt x="0" y="965200"/>
                </a:cubicBezTo>
                <a:lnTo>
                  <a:pt x="0" y="9652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54" name="Shape 52"/>
          <p:cNvSpPr/>
          <p:nvPr/>
        </p:nvSpPr>
        <p:spPr>
          <a:xfrm>
            <a:off x="15113000" y="6832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1E3A5F"/>
          </a:solidFill>
          <a:ln/>
        </p:spPr>
      </p:sp>
      <p:sp>
        <p:nvSpPr>
          <p:cNvPr id="55" name="Text 53"/>
          <p:cNvSpPr/>
          <p:nvPr/>
        </p:nvSpPr>
        <p:spPr>
          <a:xfrm>
            <a:off x="12765683" y="6705600"/>
            <a:ext cx="229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عقود القرض العام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12765683" y="7010400"/>
            <a:ext cx="228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قروض تمنحها الدولة أو تحصل عليها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508000" y="6502400"/>
            <a:ext cx="7493000" cy="965200"/>
          </a:xfrm>
          <a:custGeom>
            <a:avLst/>
            <a:gdLst/>
            <a:ahLst/>
            <a:cxnLst/>
            <a:rect l="l" t="t" r="r" b="b"/>
            <a:pathLst>
              <a:path w="7493000" h="965200">
                <a:moveTo>
                  <a:pt x="152395" y="0"/>
                </a:moveTo>
                <a:lnTo>
                  <a:pt x="7442200" y="0"/>
                </a:lnTo>
                <a:cubicBezTo>
                  <a:pt x="7470237" y="0"/>
                  <a:pt x="7493000" y="22763"/>
                  <a:pt x="7493000" y="50800"/>
                </a:cubicBezTo>
                <a:lnTo>
                  <a:pt x="7493000" y="914400"/>
                </a:lnTo>
                <a:cubicBezTo>
                  <a:pt x="7493000" y="942456"/>
                  <a:pt x="7470256" y="965200"/>
                  <a:pt x="7442200" y="965200"/>
                </a:cubicBezTo>
                <a:lnTo>
                  <a:pt x="152395" y="965200"/>
                </a:lnTo>
                <a:cubicBezTo>
                  <a:pt x="68286" y="965200"/>
                  <a:pt x="0" y="896914"/>
                  <a:pt x="0" y="812805"/>
                </a:cubicBezTo>
                <a:lnTo>
                  <a:pt x="0" y="152395"/>
                </a:lnTo>
                <a:cubicBezTo>
                  <a:pt x="0" y="68286"/>
                  <a:pt x="68286" y="0"/>
                  <a:pt x="15239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8" name="Shape 56"/>
          <p:cNvSpPr/>
          <p:nvPr/>
        </p:nvSpPr>
        <p:spPr>
          <a:xfrm>
            <a:off x="8001000" y="6502400"/>
            <a:ext cx="50800" cy="965200"/>
          </a:xfrm>
          <a:custGeom>
            <a:avLst/>
            <a:gdLst/>
            <a:ahLst/>
            <a:cxnLst/>
            <a:rect l="l" t="t" r="r" b="b"/>
            <a:pathLst>
              <a:path w="50800" h="9652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914400"/>
                </a:lnTo>
                <a:cubicBezTo>
                  <a:pt x="50800" y="942437"/>
                  <a:pt x="28037" y="965200"/>
                  <a:pt x="0" y="965200"/>
                </a:cubicBezTo>
                <a:lnTo>
                  <a:pt x="0" y="9652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59" name="Shape 57"/>
          <p:cNvSpPr/>
          <p:nvPr/>
        </p:nvSpPr>
        <p:spPr>
          <a:xfrm>
            <a:off x="7391400" y="6832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60" name="Text 58"/>
          <p:cNvSpPr/>
          <p:nvPr/>
        </p:nvSpPr>
        <p:spPr>
          <a:xfrm>
            <a:off x="4696817" y="6705600"/>
            <a:ext cx="2641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أنواع أخرى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4696817" y="7010400"/>
            <a:ext cx="2628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عقود التأمين، التوظيف، المعاونة، الاستغلال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إجراءات إبرام العقود الحكومية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14369256" y="1574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5" name="Text 3"/>
          <p:cNvSpPr/>
          <p:nvPr/>
        </p:nvSpPr>
        <p:spPr>
          <a:xfrm>
            <a:off x="14305756" y="1574800"/>
            <a:ext cx="838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4699456" y="2387600"/>
            <a:ext cx="50800" cy="812800"/>
          </a:xfrm>
          <a:custGeom>
            <a:avLst/>
            <a:gdLst/>
            <a:ahLst/>
            <a:cxnLst/>
            <a:rect l="l" t="t" r="r" b="b"/>
            <a:pathLst>
              <a:path w="50800" h="812800">
                <a:moveTo>
                  <a:pt x="0" y="0"/>
                </a:moveTo>
                <a:lnTo>
                  <a:pt x="50800" y="0"/>
                </a:lnTo>
                <a:lnTo>
                  <a:pt x="50800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Shape 5"/>
          <p:cNvSpPr/>
          <p:nvPr/>
        </p:nvSpPr>
        <p:spPr>
          <a:xfrm>
            <a:off x="508198" y="1574800"/>
            <a:ext cx="13017500" cy="1625600"/>
          </a:xfrm>
          <a:custGeom>
            <a:avLst/>
            <a:gdLst/>
            <a:ahLst/>
            <a:cxnLst/>
            <a:rect l="l" t="t" r="r" b="b"/>
            <a:pathLst>
              <a:path w="13017500" h="1625600">
                <a:moveTo>
                  <a:pt x="152400" y="0"/>
                </a:moveTo>
                <a:lnTo>
                  <a:pt x="12966700" y="0"/>
                </a:lnTo>
                <a:cubicBezTo>
                  <a:pt x="12994737" y="0"/>
                  <a:pt x="13017500" y="22763"/>
                  <a:pt x="13017500" y="50800"/>
                </a:cubicBezTo>
                <a:lnTo>
                  <a:pt x="13017500" y="1574800"/>
                </a:lnTo>
                <a:cubicBezTo>
                  <a:pt x="13017500" y="1602837"/>
                  <a:pt x="12994737" y="1625600"/>
                  <a:pt x="12966700" y="1625600"/>
                </a:cubicBezTo>
                <a:lnTo>
                  <a:pt x="152400" y="1625600"/>
                </a:lnTo>
                <a:cubicBezTo>
                  <a:pt x="68288" y="1625600"/>
                  <a:pt x="0" y="1557312"/>
                  <a:pt x="0" y="1473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3525698" y="1574800"/>
            <a:ext cx="50800" cy="1625600"/>
          </a:xfrm>
          <a:custGeom>
            <a:avLst/>
            <a:gdLst/>
            <a:ahLst/>
            <a:cxnLst/>
            <a:rect l="l" t="t" r="r" b="b"/>
            <a:pathLst>
              <a:path w="50800" h="1625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574800"/>
                </a:lnTo>
                <a:cubicBezTo>
                  <a:pt x="50800" y="1602837"/>
                  <a:pt x="28037" y="1625600"/>
                  <a:pt x="0" y="1625600"/>
                </a:cubicBez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9" name="Text 7"/>
          <p:cNvSpPr/>
          <p:nvPr/>
        </p:nvSpPr>
        <p:spPr>
          <a:xfrm>
            <a:off x="711398" y="17780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إعداد كراسة الشروط والمواصفات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398" y="2235200"/>
            <a:ext cx="12687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تحديد المتطلبات الفنية والشروط التعاقدية والمواصفات المطلوبة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4369256" y="3352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14305756" y="3352800"/>
            <a:ext cx="838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4699456" y="4165600"/>
            <a:ext cx="50800" cy="812800"/>
          </a:xfrm>
          <a:custGeom>
            <a:avLst/>
            <a:gdLst/>
            <a:ahLst/>
            <a:cxnLst/>
            <a:rect l="l" t="t" r="r" b="b"/>
            <a:pathLst>
              <a:path w="50800" h="812800">
                <a:moveTo>
                  <a:pt x="0" y="0"/>
                </a:moveTo>
                <a:lnTo>
                  <a:pt x="50800" y="0"/>
                </a:lnTo>
                <a:lnTo>
                  <a:pt x="50800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4" name="Shape 12"/>
          <p:cNvSpPr/>
          <p:nvPr/>
        </p:nvSpPr>
        <p:spPr>
          <a:xfrm>
            <a:off x="508198" y="3352800"/>
            <a:ext cx="13017500" cy="1625600"/>
          </a:xfrm>
          <a:custGeom>
            <a:avLst/>
            <a:gdLst/>
            <a:ahLst/>
            <a:cxnLst/>
            <a:rect l="l" t="t" r="r" b="b"/>
            <a:pathLst>
              <a:path w="13017500" h="1625600">
                <a:moveTo>
                  <a:pt x="152400" y="0"/>
                </a:moveTo>
                <a:lnTo>
                  <a:pt x="12966700" y="0"/>
                </a:lnTo>
                <a:cubicBezTo>
                  <a:pt x="12994737" y="0"/>
                  <a:pt x="13017500" y="22763"/>
                  <a:pt x="13017500" y="50800"/>
                </a:cubicBezTo>
                <a:lnTo>
                  <a:pt x="13017500" y="1574800"/>
                </a:lnTo>
                <a:cubicBezTo>
                  <a:pt x="13017500" y="1602837"/>
                  <a:pt x="12994737" y="1625600"/>
                  <a:pt x="12966700" y="1625600"/>
                </a:cubicBezTo>
                <a:lnTo>
                  <a:pt x="152400" y="1625600"/>
                </a:lnTo>
                <a:cubicBezTo>
                  <a:pt x="68288" y="1625600"/>
                  <a:pt x="0" y="1557312"/>
                  <a:pt x="0" y="1473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13525698" y="3352800"/>
            <a:ext cx="50800" cy="1625600"/>
          </a:xfrm>
          <a:custGeom>
            <a:avLst/>
            <a:gdLst/>
            <a:ahLst/>
            <a:cxnLst/>
            <a:rect l="l" t="t" r="r" b="b"/>
            <a:pathLst>
              <a:path w="50800" h="1625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574800"/>
                </a:lnTo>
                <a:cubicBezTo>
                  <a:pt x="50800" y="1602837"/>
                  <a:pt x="28037" y="1625600"/>
                  <a:pt x="0" y="1625600"/>
                </a:cubicBez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6" name="Text 14"/>
          <p:cNvSpPr/>
          <p:nvPr/>
        </p:nvSpPr>
        <p:spPr>
          <a:xfrm>
            <a:off x="711398" y="35560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الإعلان عن المناقصة أو المزايدة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11398" y="4013200"/>
            <a:ext cx="12687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النشر في وسائل الإعلام والبوابة الإلكترونية مع تحديد شروط المشاركة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4369256" y="5130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9" name="Text 17"/>
          <p:cNvSpPr/>
          <p:nvPr/>
        </p:nvSpPr>
        <p:spPr>
          <a:xfrm>
            <a:off x="14305756" y="5130800"/>
            <a:ext cx="838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4699456" y="5943600"/>
            <a:ext cx="50800" cy="812800"/>
          </a:xfrm>
          <a:custGeom>
            <a:avLst/>
            <a:gdLst/>
            <a:ahLst/>
            <a:cxnLst/>
            <a:rect l="l" t="t" r="r" b="b"/>
            <a:pathLst>
              <a:path w="50800" h="812800">
                <a:moveTo>
                  <a:pt x="0" y="0"/>
                </a:moveTo>
                <a:lnTo>
                  <a:pt x="50800" y="0"/>
                </a:lnTo>
                <a:lnTo>
                  <a:pt x="50800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1" name="Shape 19"/>
          <p:cNvSpPr/>
          <p:nvPr/>
        </p:nvSpPr>
        <p:spPr>
          <a:xfrm>
            <a:off x="508198" y="5130800"/>
            <a:ext cx="13017500" cy="1625600"/>
          </a:xfrm>
          <a:custGeom>
            <a:avLst/>
            <a:gdLst/>
            <a:ahLst/>
            <a:cxnLst/>
            <a:rect l="l" t="t" r="r" b="b"/>
            <a:pathLst>
              <a:path w="13017500" h="1625600">
                <a:moveTo>
                  <a:pt x="152400" y="0"/>
                </a:moveTo>
                <a:lnTo>
                  <a:pt x="12966700" y="0"/>
                </a:lnTo>
                <a:cubicBezTo>
                  <a:pt x="12994737" y="0"/>
                  <a:pt x="13017500" y="22763"/>
                  <a:pt x="13017500" y="50800"/>
                </a:cubicBezTo>
                <a:lnTo>
                  <a:pt x="13017500" y="1574800"/>
                </a:lnTo>
                <a:cubicBezTo>
                  <a:pt x="13017500" y="1602837"/>
                  <a:pt x="12994737" y="1625600"/>
                  <a:pt x="12966700" y="1625600"/>
                </a:cubicBezTo>
                <a:lnTo>
                  <a:pt x="152400" y="1625600"/>
                </a:lnTo>
                <a:cubicBezTo>
                  <a:pt x="68288" y="1625600"/>
                  <a:pt x="0" y="1557312"/>
                  <a:pt x="0" y="1473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13525698" y="5130800"/>
            <a:ext cx="50800" cy="1625600"/>
          </a:xfrm>
          <a:custGeom>
            <a:avLst/>
            <a:gdLst/>
            <a:ahLst/>
            <a:cxnLst/>
            <a:rect l="l" t="t" r="r" b="b"/>
            <a:pathLst>
              <a:path w="50800" h="1625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574800"/>
                </a:lnTo>
                <a:cubicBezTo>
                  <a:pt x="50800" y="1602837"/>
                  <a:pt x="28037" y="1625600"/>
                  <a:pt x="0" y="1625600"/>
                </a:cubicBez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3" name="Text 21"/>
          <p:cNvSpPr/>
          <p:nvPr/>
        </p:nvSpPr>
        <p:spPr>
          <a:xfrm>
            <a:off x="711398" y="53340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تقديم العروض والضمان الابتدائي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11398" y="5791200"/>
            <a:ext cx="12687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تقديم العروض في مظاريف مختومة مع ضمان ابتدائي (1-2% من قيمة العرض)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14369256" y="6908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6" name="Text 24"/>
          <p:cNvSpPr/>
          <p:nvPr/>
        </p:nvSpPr>
        <p:spPr>
          <a:xfrm>
            <a:off x="14305756" y="6908800"/>
            <a:ext cx="838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14699456" y="7721600"/>
            <a:ext cx="50800" cy="812800"/>
          </a:xfrm>
          <a:custGeom>
            <a:avLst/>
            <a:gdLst/>
            <a:ahLst/>
            <a:cxnLst/>
            <a:rect l="l" t="t" r="r" b="b"/>
            <a:pathLst>
              <a:path w="50800" h="812800">
                <a:moveTo>
                  <a:pt x="0" y="0"/>
                </a:moveTo>
                <a:lnTo>
                  <a:pt x="50800" y="0"/>
                </a:lnTo>
                <a:lnTo>
                  <a:pt x="50800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8" name="Shape 26"/>
          <p:cNvSpPr/>
          <p:nvPr/>
        </p:nvSpPr>
        <p:spPr>
          <a:xfrm>
            <a:off x="508198" y="6908800"/>
            <a:ext cx="13017500" cy="1625600"/>
          </a:xfrm>
          <a:custGeom>
            <a:avLst/>
            <a:gdLst/>
            <a:ahLst/>
            <a:cxnLst/>
            <a:rect l="l" t="t" r="r" b="b"/>
            <a:pathLst>
              <a:path w="13017500" h="1625600">
                <a:moveTo>
                  <a:pt x="152400" y="0"/>
                </a:moveTo>
                <a:lnTo>
                  <a:pt x="12966700" y="0"/>
                </a:lnTo>
                <a:cubicBezTo>
                  <a:pt x="12994737" y="0"/>
                  <a:pt x="13017500" y="22763"/>
                  <a:pt x="13017500" y="50800"/>
                </a:cubicBezTo>
                <a:lnTo>
                  <a:pt x="13017500" y="1574800"/>
                </a:lnTo>
                <a:cubicBezTo>
                  <a:pt x="13017500" y="1602837"/>
                  <a:pt x="12994737" y="1625600"/>
                  <a:pt x="12966700" y="1625600"/>
                </a:cubicBezTo>
                <a:lnTo>
                  <a:pt x="152400" y="1625600"/>
                </a:lnTo>
                <a:cubicBezTo>
                  <a:pt x="68288" y="1625600"/>
                  <a:pt x="0" y="1557312"/>
                  <a:pt x="0" y="1473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13525698" y="6908800"/>
            <a:ext cx="50800" cy="1625600"/>
          </a:xfrm>
          <a:custGeom>
            <a:avLst/>
            <a:gdLst/>
            <a:ahLst/>
            <a:cxnLst/>
            <a:rect l="l" t="t" r="r" b="b"/>
            <a:pathLst>
              <a:path w="50800" h="1625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574800"/>
                </a:lnTo>
                <a:cubicBezTo>
                  <a:pt x="50800" y="1602837"/>
                  <a:pt x="28037" y="1625600"/>
                  <a:pt x="0" y="1625600"/>
                </a:cubicBez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0" name="Text 28"/>
          <p:cNvSpPr/>
          <p:nvPr/>
        </p:nvSpPr>
        <p:spPr>
          <a:xfrm>
            <a:off x="711398" y="71120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فتح المظاريف ودراسة العروض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11398" y="7569200"/>
            <a:ext cx="12687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فتح المظاريف بحضور لجنة وفحص العروض فنياً ومالياً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14369256" y="8686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3" name="Text 31"/>
          <p:cNvSpPr/>
          <p:nvPr/>
        </p:nvSpPr>
        <p:spPr>
          <a:xfrm>
            <a:off x="14305756" y="8686800"/>
            <a:ext cx="838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4699456" y="9499600"/>
            <a:ext cx="50800" cy="812800"/>
          </a:xfrm>
          <a:custGeom>
            <a:avLst/>
            <a:gdLst/>
            <a:ahLst/>
            <a:cxnLst/>
            <a:rect l="l" t="t" r="r" b="b"/>
            <a:pathLst>
              <a:path w="50800" h="812800">
                <a:moveTo>
                  <a:pt x="0" y="0"/>
                </a:moveTo>
                <a:lnTo>
                  <a:pt x="50800" y="0"/>
                </a:lnTo>
                <a:lnTo>
                  <a:pt x="50800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5" name="Shape 33"/>
          <p:cNvSpPr/>
          <p:nvPr/>
        </p:nvSpPr>
        <p:spPr>
          <a:xfrm>
            <a:off x="508198" y="8686800"/>
            <a:ext cx="13017500" cy="1625600"/>
          </a:xfrm>
          <a:custGeom>
            <a:avLst/>
            <a:gdLst/>
            <a:ahLst/>
            <a:cxnLst/>
            <a:rect l="l" t="t" r="r" b="b"/>
            <a:pathLst>
              <a:path w="13017500" h="1625600">
                <a:moveTo>
                  <a:pt x="152400" y="0"/>
                </a:moveTo>
                <a:lnTo>
                  <a:pt x="12966700" y="0"/>
                </a:lnTo>
                <a:cubicBezTo>
                  <a:pt x="12994737" y="0"/>
                  <a:pt x="13017500" y="22763"/>
                  <a:pt x="13017500" y="50800"/>
                </a:cubicBezTo>
                <a:lnTo>
                  <a:pt x="13017500" y="1574800"/>
                </a:lnTo>
                <a:cubicBezTo>
                  <a:pt x="13017500" y="1602837"/>
                  <a:pt x="12994737" y="1625600"/>
                  <a:pt x="12966700" y="1625600"/>
                </a:cubicBezTo>
                <a:lnTo>
                  <a:pt x="152400" y="1625600"/>
                </a:lnTo>
                <a:cubicBezTo>
                  <a:pt x="68288" y="1625600"/>
                  <a:pt x="0" y="1557312"/>
                  <a:pt x="0" y="1473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13525698" y="8686800"/>
            <a:ext cx="50800" cy="1625600"/>
          </a:xfrm>
          <a:custGeom>
            <a:avLst/>
            <a:gdLst/>
            <a:ahLst/>
            <a:cxnLst/>
            <a:rect l="l" t="t" r="r" b="b"/>
            <a:pathLst>
              <a:path w="50800" h="1625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574800"/>
                </a:lnTo>
                <a:cubicBezTo>
                  <a:pt x="50800" y="1602837"/>
                  <a:pt x="28037" y="1625600"/>
                  <a:pt x="0" y="1625600"/>
                </a:cubicBez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7" name="Text 35"/>
          <p:cNvSpPr/>
          <p:nvPr/>
        </p:nvSpPr>
        <p:spPr>
          <a:xfrm>
            <a:off x="711398" y="88900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اختيار العرض الأنسب وقرار الترسية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11398" y="9347200"/>
            <a:ext cx="12687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تقييم العروض واختيار الأفضل وفق المعايير المعلنة وإصدار قرار الترسية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14369256" y="10464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40" name="Text 38"/>
          <p:cNvSpPr/>
          <p:nvPr/>
        </p:nvSpPr>
        <p:spPr>
          <a:xfrm>
            <a:off x="14305756" y="10464800"/>
            <a:ext cx="838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508198" y="10464800"/>
            <a:ext cx="13017500" cy="1193800"/>
          </a:xfrm>
          <a:custGeom>
            <a:avLst/>
            <a:gdLst/>
            <a:ahLst/>
            <a:cxnLst/>
            <a:rect l="l" t="t" r="r" b="b"/>
            <a:pathLst>
              <a:path w="13017500" h="1193800">
                <a:moveTo>
                  <a:pt x="152401" y="0"/>
                </a:moveTo>
                <a:lnTo>
                  <a:pt x="12966700" y="0"/>
                </a:lnTo>
                <a:cubicBezTo>
                  <a:pt x="12994737" y="0"/>
                  <a:pt x="13017500" y="22763"/>
                  <a:pt x="13017500" y="50800"/>
                </a:cubicBezTo>
                <a:lnTo>
                  <a:pt x="13017500" y="1143000"/>
                </a:lnTo>
                <a:cubicBezTo>
                  <a:pt x="13017500" y="1171056"/>
                  <a:pt x="12994756" y="1193800"/>
                  <a:pt x="12966700" y="1193800"/>
                </a:cubicBezTo>
                <a:lnTo>
                  <a:pt x="152401" y="1193800"/>
                </a:lnTo>
                <a:cubicBezTo>
                  <a:pt x="68232" y="1193800"/>
                  <a:pt x="0" y="1125568"/>
                  <a:pt x="0" y="1041399"/>
                </a:cubicBezTo>
                <a:lnTo>
                  <a:pt x="0" y="152401"/>
                </a:lnTo>
                <a:cubicBezTo>
                  <a:pt x="0" y="68288"/>
                  <a:pt x="68288" y="0"/>
                  <a:pt x="15240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13525698" y="10464800"/>
            <a:ext cx="50800" cy="1193800"/>
          </a:xfrm>
          <a:custGeom>
            <a:avLst/>
            <a:gdLst/>
            <a:ahLst/>
            <a:cxnLst/>
            <a:rect l="l" t="t" r="r" b="b"/>
            <a:pathLst>
              <a:path w="50800" h="11938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143000"/>
                </a:lnTo>
                <a:cubicBezTo>
                  <a:pt x="50800" y="1171037"/>
                  <a:pt x="28037" y="1193800"/>
                  <a:pt x="0" y="1193800"/>
                </a:cubicBezTo>
                <a:lnTo>
                  <a:pt x="0" y="11938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43" name="Text 41"/>
          <p:cNvSpPr/>
          <p:nvPr/>
        </p:nvSpPr>
        <p:spPr>
          <a:xfrm>
            <a:off x="711398" y="106680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توقيع العقد وتقديم الضمان النهائي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11398" y="11125200"/>
            <a:ext cx="12687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توقيع العقد مع تقديم الضمان النهائي (5% من قيمة العقد) خلال 15 يوم عمل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08000" y="11861800"/>
            <a:ext cx="15240000" cy="736600"/>
          </a:xfrm>
          <a:custGeom>
            <a:avLst/>
            <a:gdLst/>
            <a:ahLst/>
            <a:cxnLst/>
            <a:rect l="l" t="t" r="r" b="b"/>
            <a:pathLst>
              <a:path w="15240000" h="736600">
                <a:moveTo>
                  <a:pt x="152403" y="0"/>
                </a:moveTo>
                <a:lnTo>
                  <a:pt x="15087597" y="0"/>
                </a:lnTo>
                <a:cubicBezTo>
                  <a:pt x="15171767" y="0"/>
                  <a:pt x="15240000" y="68233"/>
                  <a:pt x="15240000" y="152403"/>
                </a:cubicBezTo>
                <a:lnTo>
                  <a:pt x="15240000" y="584197"/>
                </a:lnTo>
                <a:cubicBezTo>
                  <a:pt x="15240000" y="668367"/>
                  <a:pt x="15171767" y="736600"/>
                  <a:pt x="15087597" y="736600"/>
                </a:cubicBezTo>
                <a:lnTo>
                  <a:pt x="152403" y="736600"/>
                </a:lnTo>
                <a:cubicBezTo>
                  <a:pt x="68289" y="736600"/>
                  <a:pt x="0" y="668311"/>
                  <a:pt x="0" y="584197"/>
                </a:cubicBezTo>
                <a:lnTo>
                  <a:pt x="0" y="152403"/>
                </a:lnTo>
                <a:cubicBezTo>
                  <a:pt x="0" y="68289"/>
                  <a:pt x="68289" y="0"/>
                  <a:pt x="152403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0" scaled="1"/>
          </a:gradFill>
          <a:ln/>
        </p:spPr>
      </p:sp>
      <p:sp>
        <p:nvSpPr>
          <p:cNvPr id="46" name="Shape 44"/>
          <p:cNvSpPr/>
          <p:nvPr/>
        </p:nvSpPr>
        <p:spPr>
          <a:xfrm>
            <a:off x="15163800" y="120777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47" name="Text 45"/>
          <p:cNvSpPr/>
          <p:nvPr/>
        </p:nvSpPr>
        <p:spPr>
          <a:xfrm>
            <a:off x="9194998" y="12065000"/>
            <a:ext cx="5867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المدة: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يجب بدء التنفيذ خلال 60 يوماً من تاريخ الترسية ما لم ينص العقد على غير ذلك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الشفافية والمنافسة في العقود الحكومية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80400" y="1625600"/>
            <a:ext cx="7467600" cy="5283200"/>
          </a:xfrm>
          <a:custGeom>
            <a:avLst/>
            <a:gdLst/>
            <a:ahLst/>
            <a:cxnLst/>
            <a:rect l="l" t="t" r="r" b="b"/>
            <a:pathLst>
              <a:path w="7467600" h="5283200">
                <a:moveTo>
                  <a:pt x="152420" y="0"/>
                </a:moveTo>
                <a:lnTo>
                  <a:pt x="7315180" y="0"/>
                </a:lnTo>
                <a:cubicBezTo>
                  <a:pt x="7399359" y="0"/>
                  <a:pt x="7467600" y="68241"/>
                  <a:pt x="7467600" y="152420"/>
                </a:cubicBezTo>
                <a:lnTo>
                  <a:pt x="7467600" y="5130780"/>
                </a:lnTo>
                <a:cubicBezTo>
                  <a:pt x="7467600" y="5214959"/>
                  <a:pt x="7399359" y="5283200"/>
                  <a:pt x="7315180" y="5283200"/>
                </a:cubicBezTo>
                <a:lnTo>
                  <a:pt x="152420" y="5283200"/>
                </a:lnTo>
                <a:cubicBezTo>
                  <a:pt x="68241" y="5283200"/>
                  <a:pt x="0" y="5214959"/>
                  <a:pt x="0" y="5130780"/>
                </a:cubicBezTo>
                <a:lnTo>
                  <a:pt x="0" y="152420"/>
                </a:lnTo>
                <a:cubicBezTo>
                  <a:pt x="0" y="68297"/>
                  <a:pt x="68297" y="0"/>
                  <a:pt x="152420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585200" y="1930400"/>
            <a:ext cx="7048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مبادئ أساسية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585200" y="2692400"/>
            <a:ext cx="6858000" cy="1168400"/>
          </a:xfrm>
          <a:custGeom>
            <a:avLst/>
            <a:gdLst/>
            <a:ahLst/>
            <a:cxnLst/>
            <a:rect l="l" t="t" r="r" b="b"/>
            <a:pathLst>
              <a:path w="6858000" h="1168400">
                <a:moveTo>
                  <a:pt x="101604" y="0"/>
                </a:moveTo>
                <a:lnTo>
                  <a:pt x="6756396" y="0"/>
                </a:lnTo>
                <a:cubicBezTo>
                  <a:pt x="6812510" y="0"/>
                  <a:pt x="6858000" y="45490"/>
                  <a:pt x="6858000" y="101604"/>
                </a:cubicBezTo>
                <a:lnTo>
                  <a:pt x="6858000" y="1066796"/>
                </a:lnTo>
                <a:cubicBezTo>
                  <a:pt x="6858000" y="1122910"/>
                  <a:pt x="6812510" y="1168400"/>
                  <a:pt x="6756396" y="1168400"/>
                </a:cubicBezTo>
                <a:lnTo>
                  <a:pt x="101604" y="1168400"/>
                </a:lnTo>
                <a:cubicBezTo>
                  <a:pt x="45490" y="1168400"/>
                  <a:pt x="0" y="1122910"/>
                  <a:pt x="0" y="10667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4859000" y="29210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3898364" y="2895600"/>
            <a:ext cx="939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المساواة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788400" y="3352800"/>
            <a:ext cx="655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المساواة بين جميع المتنافسين دون تمييز أو محاباة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585200" y="4064000"/>
            <a:ext cx="6858000" cy="1168400"/>
          </a:xfrm>
          <a:custGeom>
            <a:avLst/>
            <a:gdLst/>
            <a:ahLst/>
            <a:cxnLst/>
            <a:rect l="l" t="t" r="r" b="b"/>
            <a:pathLst>
              <a:path w="6858000" h="1168400">
                <a:moveTo>
                  <a:pt x="101604" y="0"/>
                </a:moveTo>
                <a:lnTo>
                  <a:pt x="6756396" y="0"/>
                </a:lnTo>
                <a:cubicBezTo>
                  <a:pt x="6812510" y="0"/>
                  <a:pt x="6858000" y="45490"/>
                  <a:pt x="6858000" y="101604"/>
                </a:cubicBezTo>
                <a:lnTo>
                  <a:pt x="6858000" y="1066796"/>
                </a:lnTo>
                <a:cubicBezTo>
                  <a:pt x="6858000" y="1122910"/>
                  <a:pt x="6812510" y="1168400"/>
                  <a:pt x="6756396" y="1168400"/>
                </a:cubicBezTo>
                <a:lnTo>
                  <a:pt x="101604" y="1168400"/>
                </a:lnTo>
                <a:cubicBezTo>
                  <a:pt x="45490" y="1168400"/>
                  <a:pt x="0" y="1122910"/>
                  <a:pt x="0" y="10667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4859000" y="4292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13392150" y="4267200"/>
            <a:ext cx="1447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تكافؤ الفرص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788400" y="4724400"/>
            <a:ext cx="655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توفير فرص متساوية للجميع في المنافسة على العقود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585200" y="5435600"/>
            <a:ext cx="6858000" cy="1168400"/>
          </a:xfrm>
          <a:custGeom>
            <a:avLst/>
            <a:gdLst/>
            <a:ahLst/>
            <a:cxnLst/>
            <a:rect l="l" t="t" r="r" b="b"/>
            <a:pathLst>
              <a:path w="6858000" h="1168400">
                <a:moveTo>
                  <a:pt x="101604" y="0"/>
                </a:moveTo>
                <a:lnTo>
                  <a:pt x="6756396" y="0"/>
                </a:lnTo>
                <a:cubicBezTo>
                  <a:pt x="6812510" y="0"/>
                  <a:pt x="6858000" y="45490"/>
                  <a:pt x="6858000" y="101604"/>
                </a:cubicBezTo>
                <a:lnTo>
                  <a:pt x="6858000" y="1066796"/>
                </a:lnTo>
                <a:cubicBezTo>
                  <a:pt x="6858000" y="1122910"/>
                  <a:pt x="6812510" y="1168400"/>
                  <a:pt x="6756396" y="1168400"/>
                </a:cubicBezTo>
                <a:lnTo>
                  <a:pt x="101604" y="1168400"/>
                </a:lnTo>
                <a:cubicBezTo>
                  <a:pt x="45490" y="1168400"/>
                  <a:pt x="0" y="1122910"/>
                  <a:pt x="0" y="10667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4859000" y="5664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16" name="Text 14"/>
          <p:cNvSpPr/>
          <p:nvPr/>
        </p:nvSpPr>
        <p:spPr>
          <a:xfrm>
            <a:off x="13994011" y="5638800"/>
            <a:ext cx="838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النزاهة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788400" y="6096000"/>
            <a:ext cx="655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منع تضارب المصالح والمحافظة على النزاهة في جميع الإجراءات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8000" y="1625600"/>
            <a:ext cx="7442200" cy="2425700"/>
          </a:xfrm>
          <a:custGeom>
            <a:avLst/>
            <a:gdLst/>
            <a:ahLst/>
            <a:cxnLst/>
            <a:rect l="l" t="t" r="r" b="b"/>
            <a:pathLst>
              <a:path w="7442200" h="2425700">
                <a:moveTo>
                  <a:pt x="152407" y="0"/>
                </a:moveTo>
                <a:lnTo>
                  <a:pt x="7391400" y="0"/>
                </a:lnTo>
                <a:cubicBezTo>
                  <a:pt x="7419456" y="0"/>
                  <a:pt x="7442200" y="22744"/>
                  <a:pt x="7442200" y="50800"/>
                </a:cubicBezTo>
                <a:lnTo>
                  <a:pt x="7442200" y="2374900"/>
                </a:lnTo>
                <a:cubicBezTo>
                  <a:pt x="7442200" y="2402956"/>
                  <a:pt x="7419456" y="2425700"/>
                  <a:pt x="7391400" y="2425700"/>
                </a:cubicBezTo>
                <a:lnTo>
                  <a:pt x="152407" y="2425700"/>
                </a:lnTo>
                <a:cubicBezTo>
                  <a:pt x="68235" y="2425700"/>
                  <a:pt x="0" y="2357465"/>
                  <a:pt x="0" y="2273293"/>
                </a:cubicBezTo>
                <a:lnTo>
                  <a:pt x="0" y="152407"/>
                </a:lnTo>
                <a:cubicBezTo>
                  <a:pt x="0" y="68291"/>
                  <a:pt x="68291" y="0"/>
                  <a:pt x="15240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7950200" y="1625600"/>
            <a:ext cx="50800" cy="2425700"/>
          </a:xfrm>
          <a:custGeom>
            <a:avLst/>
            <a:gdLst/>
            <a:ahLst/>
            <a:cxnLst/>
            <a:rect l="l" t="t" r="r" b="b"/>
            <a:pathLst>
              <a:path w="50800" h="24257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374900"/>
                </a:lnTo>
                <a:cubicBezTo>
                  <a:pt x="50800" y="2402937"/>
                  <a:pt x="28037" y="2425700"/>
                  <a:pt x="0" y="2425700"/>
                </a:cubicBezTo>
                <a:lnTo>
                  <a:pt x="0" y="24257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0" name="Shape 18"/>
          <p:cNvSpPr/>
          <p:nvPr/>
        </p:nvSpPr>
        <p:spPr>
          <a:xfrm>
            <a:off x="7239000" y="19748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1193800" y="1930400"/>
            <a:ext cx="6578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الإعلان العلني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366000" y="25781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1E3A5F"/>
          </a:solidFill>
          <a:ln/>
        </p:spPr>
      </p:sp>
      <p:sp>
        <p:nvSpPr>
          <p:cNvPr id="23" name="Text 21"/>
          <p:cNvSpPr/>
          <p:nvPr/>
        </p:nvSpPr>
        <p:spPr>
          <a:xfrm>
            <a:off x="3832027" y="252730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الإعلان عن جميع المنافسات والمشتريات الحكومية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366000" y="30353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1E3A5F"/>
          </a:solidFill>
          <a:ln/>
        </p:spPr>
      </p:sp>
      <p:sp>
        <p:nvSpPr>
          <p:cNvPr id="25" name="Text 23"/>
          <p:cNvSpPr/>
          <p:nvPr/>
        </p:nvSpPr>
        <p:spPr>
          <a:xfrm>
            <a:off x="4187031" y="2984500"/>
            <a:ext cx="3073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النشر في البوابة الإلكترونية ووسائل الإعلام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366000" y="34925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1E3A5F"/>
          </a:solidFill>
          <a:ln/>
        </p:spPr>
      </p:sp>
      <p:sp>
        <p:nvSpPr>
          <p:cNvPr id="27" name="Text 25"/>
          <p:cNvSpPr/>
          <p:nvPr/>
        </p:nvSpPr>
        <p:spPr>
          <a:xfrm>
            <a:off x="4990108" y="3441700"/>
            <a:ext cx="2273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تحديد مدة كافية لتقديم العروض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08000" y="4305300"/>
            <a:ext cx="7442200" cy="2425700"/>
          </a:xfrm>
          <a:custGeom>
            <a:avLst/>
            <a:gdLst/>
            <a:ahLst/>
            <a:cxnLst/>
            <a:rect l="l" t="t" r="r" b="b"/>
            <a:pathLst>
              <a:path w="7442200" h="2425700">
                <a:moveTo>
                  <a:pt x="152407" y="0"/>
                </a:moveTo>
                <a:lnTo>
                  <a:pt x="7391400" y="0"/>
                </a:lnTo>
                <a:cubicBezTo>
                  <a:pt x="7419456" y="0"/>
                  <a:pt x="7442200" y="22744"/>
                  <a:pt x="7442200" y="50800"/>
                </a:cubicBezTo>
                <a:lnTo>
                  <a:pt x="7442200" y="2374900"/>
                </a:lnTo>
                <a:cubicBezTo>
                  <a:pt x="7442200" y="2402956"/>
                  <a:pt x="7419456" y="2425700"/>
                  <a:pt x="7391400" y="2425700"/>
                </a:cubicBezTo>
                <a:lnTo>
                  <a:pt x="152407" y="2425700"/>
                </a:lnTo>
                <a:cubicBezTo>
                  <a:pt x="68235" y="2425700"/>
                  <a:pt x="0" y="2357465"/>
                  <a:pt x="0" y="2273293"/>
                </a:cubicBezTo>
                <a:lnTo>
                  <a:pt x="0" y="152407"/>
                </a:lnTo>
                <a:cubicBezTo>
                  <a:pt x="0" y="68291"/>
                  <a:pt x="68291" y="0"/>
                  <a:pt x="15240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950200" y="4305300"/>
            <a:ext cx="50800" cy="2425700"/>
          </a:xfrm>
          <a:custGeom>
            <a:avLst/>
            <a:gdLst/>
            <a:ahLst/>
            <a:cxnLst/>
            <a:rect l="l" t="t" r="r" b="b"/>
            <a:pathLst>
              <a:path w="50800" h="24257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374900"/>
                </a:lnTo>
                <a:cubicBezTo>
                  <a:pt x="50800" y="2402937"/>
                  <a:pt x="28037" y="2425700"/>
                  <a:pt x="0" y="2425700"/>
                </a:cubicBezTo>
                <a:lnTo>
                  <a:pt x="0" y="24257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0" name="Shape 28"/>
          <p:cNvSpPr/>
          <p:nvPr/>
        </p:nvSpPr>
        <p:spPr>
          <a:xfrm>
            <a:off x="7239000" y="46545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31" name="Text 29"/>
          <p:cNvSpPr/>
          <p:nvPr/>
        </p:nvSpPr>
        <p:spPr>
          <a:xfrm>
            <a:off x="1193800" y="4610100"/>
            <a:ext cx="6578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معايير الاختيار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366000" y="5257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33" name="Text 31"/>
          <p:cNvSpPr/>
          <p:nvPr/>
        </p:nvSpPr>
        <p:spPr>
          <a:xfrm>
            <a:off x="5210572" y="5207000"/>
            <a:ext cx="2057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معايير واضحة ومعلنة مسبقاً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7366000" y="57150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35" name="Text 33"/>
          <p:cNvSpPr/>
          <p:nvPr/>
        </p:nvSpPr>
        <p:spPr>
          <a:xfrm>
            <a:off x="5714405" y="5664200"/>
            <a:ext cx="154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الكفاءة والخبرة الفنية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366000" y="61722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37" name="Text 35"/>
          <p:cNvSpPr/>
          <p:nvPr/>
        </p:nvSpPr>
        <p:spPr>
          <a:xfrm>
            <a:off x="5562997" y="6121400"/>
            <a:ext cx="1701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السعر التنافسي العادل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508000" y="7162800"/>
            <a:ext cx="15214600" cy="1270000"/>
          </a:xfrm>
          <a:custGeom>
            <a:avLst/>
            <a:gdLst/>
            <a:ahLst/>
            <a:cxnLst/>
            <a:rect l="l" t="t" r="r" b="b"/>
            <a:pathLst>
              <a:path w="15214600" h="1270000">
                <a:moveTo>
                  <a:pt x="152400" y="0"/>
                </a:moveTo>
                <a:lnTo>
                  <a:pt x="15163800" y="0"/>
                </a:lnTo>
                <a:cubicBezTo>
                  <a:pt x="15191837" y="0"/>
                  <a:pt x="15214600" y="22763"/>
                  <a:pt x="15214600" y="50800"/>
                </a:cubicBezTo>
                <a:lnTo>
                  <a:pt x="15214600" y="1219200"/>
                </a:lnTo>
                <a:cubicBezTo>
                  <a:pt x="15214600" y="1247237"/>
                  <a:pt x="15191837" y="1270000"/>
                  <a:pt x="15163800" y="1270000"/>
                </a:cubicBezTo>
                <a:lnTo>
                  <a:pt x="152400" y="1270000"/>
                </a:lnTo>
                <a:cubicBezTo>
                  <a:pt x="68288" y="1270000"/>
                  <a:pt x="0" y="1201712"/>
                  <a:pt x="0" y="11176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15722600" y="7162800"/>
            <a:ext cx="50800" cy="1270000"/>
          </a:xfrm>
          <a:custGeom>
            <a:avLst/>
            <a:gdLst/>
            <a:ahLst/>
            <a:cxnLst/>
            <a:rect l="l" t="t" r="r" b="b"/>
            <a:pathLst>
              <a:path w="50800" h="12700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19200"/>
                </a:lnTo>
                <a:cubicBezTo>
                  <a:pt x="50800" y="1247237"/>
                  <a:pt x="28037" y="1270000"/>
                  <a:pt x="0" y="1270000"/>
                </a:cubicBezTo>
                <a:lnTo>
                  <a:pt x="0" y="12700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40" name="Shape 38"/>
          <p:cNvSpPr/>
          <p:nvPr/>
        </p:nvSpPr>
        <p:spPr>
          <a:xfrm>
            <a:off x="14966950" y="76073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4A90A4"/>
          </a:solidFill>
          <a:ln/>
        </p:spPr>
      </p:sp>
      <p:sp>
        <p:nvSpPr>
          <p:cNvPr id="41" name="Text 39"/>
          <p:cNvSpPr/>
          <p:nvPr/>
        </p:nvSpPr>
        <p:spPr>
          <a:xfrm>
            <a:off x="8760023" y="7416800"/>
            <a:ext cx="6134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الرقابة والمساءلة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760023" y="7874000"/>
            <a:ext cx="610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وجود آليات رقابية لضمان الشفافية ومراقبة جميع مراحل التعاقد من الإعلان حتى التنفيذ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التزامات الإدارة في العقود الحكومية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55000" y="15748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5748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732000" y="1828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Shape 5"/>
          <p:cNvSpPr/>
          <p:nvPr/>
        </p:nvSpPr>
        <p:spPr>
          <a:xfrm>
            <a:off x="14897100" y="20320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9868098" y="1828800"/>
            <a:ext cx="4787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دفع المستحقات المالية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868098" y="2286000"/>
            <a:ext cx="4762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الالتزام بدفع المستحقات المالية في المواعيد المحددة وفقاً لشروط العقد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55000" y="30734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5722600" y="30734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14732000" y="3327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3" name="Shape 11"/>
          <p:cNvSpPr/>
          <p:nvPr/>
        </p:nvSpPr>
        <p:spPr>
          <a:xfrm>
            <a:off x="14897100" y="3530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10723761" y="3327400"/>
            <a:ext cx="393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تسليم المواقع والموارد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723761" y="3784600"/>
            <a:ext cx="3911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تسليم المواقع والموارد اللازمة للمتعاقد لتمكينه من التنفيذ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55000" y="45720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5722600" y="45720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8" name="Shape 16"/>
          <p:cNvSpPr/>
          <p:nvPr/>
        </p:nvSpPr>
        <p:spPr>
          <a:xfrm>
            <a:off x="14732000" y="48260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9" name="Shape 17"/>
          <p:cNvSpPr/>
          <p:nvPr/>
        </p:nvSpPr>
        <p:spPr>
          <a:xfrm>
            <a:off x="14897100" y="5029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10213777" y="4826000"/>
            <a:ext cx="444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عدم التغيير التعسفي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213777" y="5283200"/>
            <a:ext cx="4419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الامتناع عن تغيير شروط العقد بشكل تعسفي دون مبرر مشروع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8000" y="15748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975600" y="15748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4" name="Shape 22"/>
          <p:cNvSpPr/>
          <p:nvPr/>
        </p:nvSpPr>
        <p:spPr>
          <a:xfrm>
            <a:off x="6985000" y="1828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5" name="Shape 23"/>
          <p:cNvSpPr/>
          <p:nvPr/>
        </p:nvSpPr>
        <p:spPr>
          <a:xfrm>
            <a:off x="7150100" y="20320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351808" y="1828800"/>
            <a:ext cx="355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الالتزام بالإجراءات النظامية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3351808" y="2286000"/>
            <a:ext cx="3530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اتباع الإجراءات النظامية عند تعديل العقد أو إنهائه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08000" y="30734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975600" y="30734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0" name="Shape 28"/>
          <p:cNvSpPr/>
          <p:nvPr/>
        </p:nvSpPr>
        <p:spPr>
          <a:xfrm>
            <a:off x="6985000" y="33274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1" name="Shape 29"/>
          <p:cNvSpPr/>
          <p:nvPr/>
        </p:nvSpPr>
        <p:spPr>
          <a:xfrm>
            <a:off x="7150100" y="3530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3113088" y="3327400"/>
            <a:ext cx="3797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تمكين المتعاقد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3113088" y="3784600"/>
            <a:ext cx="37719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تمكين المتعاقد من تنفيذ التزاماته دون عوائق غير مبررة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8000" y="45720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7975600" y="45720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6" name="Shape 34"/>
          <p:cNvSpPr/>
          <p:nvPr/>
        </p:nvSpPr>
        <p:spPr>
          <a:xfrm>
            <a:off x="6985000" y="48260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7" name="Shape 35"/>
          <p:cNvSpPr/>
          <p:nvPr/>
        </p:nvSpPr>
        <p:spPr>
          <a:xfrm>
            <a:off x="7150100" y="5029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3614738" y="4826000"/>
            <a:ext cx="3289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حسن النية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3614738" y="5283200"/>
            <a:ext cx="32639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التعامل بحسن نية والوفاء بالالتزامات التعاقدية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08000" y="6070600"/>
            <a:ext cx="15240000" cy="889000"/>
          </a:xfrm>
          <a:custGeom>
            <a:avLst/>
            <a:gdLst/>
            <a:ahLst/>
            <a:cxnLst/>
            <a:rect l="l" t="t" r="r" b="b"/>
            <a:pathLst>
              <a:path w="15240000" h="889000">
                <a:moveTo>
                  <a:pt x="152401" y="0"/>
                </a:moveTo>
                <a:lnTo>
                  <a:pt x="15087599" y="0"/>
                </a:lnTo>
                <a:cubicBezTo>
                  <a:pt x="15171768" y="0"/>
                  <a:pt x="15240000" y="68232"/>
                  <a:pt x="15240000" y="152401"/>
                </a:cubicBezTo>
                <a:lnTo>
                  <a:pt x="15240000" y="736599"/>
                </a:lnTo>
                <a:cubicBezTo>
                  <a:pt x="15240000" y="820768"/>
                  <a:pt x="15171768" y="889000"/>
                  <a:pt x="15087599" y="889000"/>
                </a:cubicBezTo>
                <a:lnTo>
                  <a:pt x="152401" y="889000"/>
                </a:lnTo>
                <a:cubicBezTo>
                  <a:pt x="68232" y="889000"/>
                  <a:pt x="0" y="820768"/>
                  <a:pt x="0" y="736599"/>
                </a:cubicBezTo>
                <a:lnTo>
                  <a:pt x="0" y="152401"/>
                </a:lnTo>
                <a:cubicBezTo>
                  <a:pt x="0" y="68289"/>
                  <a:pt x="68289" y="0"/>
                  <a:pt x="152401" y="0"/>
                </a:cubicBezTo>
                <a:close/>
              </a:path>
            </a:pathLst>
          </a:custGeom>
          <a:gradFill rotWithShape="1" flip="none">
            <a:gsLst>
              <a:gs pos="0">
                <a:srgbClr val="C9A227"/>
              </a:gs>
              <a:gs pos="100000">
                <a:srgbClr val="4A90A4"/>
              </a:gs>
            </a:gsLst>
            <a:lin ang="0" scaled="1"/>
          </a:gradFill>
          <a:ln/>
        </p:spPr>
      </p:sp>
      <p:sp>
        <p:nvSpPr>
          <p:cNvPr id="41" name="Shape 39"/>
          <p:cNvSpPr/>
          <p:nvPr/>
        </p:nvSpPr>
        <p:spPr>
          <a:xfrm>
            <a:off x="15017750" y="63246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8127405" y="6350000"/>
            <a:ext cx="6794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ملاحظة: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عندما تخل الإدارة بهذه الالتزامات، يحق للمتعاقد المطالبة بالتعويض عن الأضرار الناتجة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التزامات المتعاقد مع الإدارة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10837466" y="1600200"/>
            <a:ext cx="4914900" cy="3556000"/>
          </a:xfrm>
          <a:custGeom>
            <a:avLst/>
            <a:gdLst/>
            <a:ahLst/>
            <a:cxnLst/>
            <a:rect l="l" t="t" r="r" b="b"/>
            <a:pathLst>
              <a:path w="4914900" h="35560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3403590"/>
                </a:lnTo>
                <a:cubicBezTo>
                  <a:pt x="4914900" y="3487764"/>
                  <a:pt x="4846664" y="3556000"/>
                  <a:pt x="4762490" y="3556000"/>
                </a:cubicBezTo>
                <a:lnTo>
                  <a:pt x="152410" y="3556000"/>
                </a:lnTo>
                <a:cubicBezTo>
                  <a:pt x="68236" y="3556000"/>
                  <a:pt x="0" y="3487764"/>
                  <a:pt x="0" y="340359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837466" y="16002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782800" y="18796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Shape 5"/>
          <p:cNvSpPr/>
          <p:nvPr/>
        </p:nvSpPr>
        <p:spPr>
          <a:xfrm>
            <a:off x="14947900" y="20828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1091466" y="2794000"/>
            <a:ext cx="4533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الالتزام بشروط العقد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091466" y="3302000"/>
            <a:ext cx="4508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الالتزام الكامل بشروط العقد من حيث: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5240000" y="38354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1" name="Text 9"/>
          <p:cNvSpPr/>
          <p:nvPr/>
        </p:nvSpPr>
        <p:spPr>
          <a:xfrm>
            <a:off x="13504664" y="3784600"/>
            <a:ext cx="1638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الوقت والجدول الزمني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5240000" y="4241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13900547" y="4191000"/>
            <a:ext cx="1231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المواصفات الفنية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5240000" y="46482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14088070" y="4597400"/>
            <a:ext cx="1054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معايير الجودة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672733" y="1600200"/>
            <a:ext cx="4914900" cy="3556000"/>
          </a:xfrm>
          <a:custGeom>
            <a:avLst/>
            <a:gdLst/>
            <a:ahLst/>
            <a:cxnLst/>
            <a:rect l="l" t="t" r="r" b="b"/>
            <a:pathLst>
              <a:path w="4914900" h="35560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3403590"/>
                </a:lnTo>
                <a:cubicBezTo>
                  <a:pt x="4914900" y="3487764"/>
                  <a:pt x="4846664" y="3556000"/>
                  <a:pt x="4762490" y="3556000"/>
                </a:cubicBezTo>
                <a:lnTo>
                  <a:pt x="152410" y="3556000"/>
                </a:lnTo>
                <a:cubicBezTo>
                  <a:pt x="68236" y="3556000"/>
                  <a:pt x="0" y="3487764"/>
                  <a:pt x="0" y="340359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672733" y="16002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8" name="Shape 16"/>
          <p:cNvSpPr/>
          <p:nvPr/>
        </p:nvSpPr>
        <p:spPr>
          <a:xfrm>
            <a:off x="9618266" y="18796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9" name="Shape 17"/>
          <p:cNvSpPr/>
          <p:nvPr/>
        </p:nvSpPr>
        <p:spPr>
          <a:xfrm>
            <a:off x="9783366" y="20828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926733" y="2794000"/>
            <a:ext cx="4533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تقديم الضمانات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26733" y="3302000"/>
            <a:ext cx="4508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تقديم الضمانات المطلوبة: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0075466" y="38354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1E3A5F"/>
          </a:solidFill>
          <a:ln/>
        </p:spPr>
      </p:sp>
      <p:sp>
        <p:nvSpPr>
          <p:cNvPr id="23" name="Text 21"/>
          <p:cNvSpPr/>
          <p:nvPr/>
        </p:nvSpPr>
        <p:spPr>
          <a:xfrm>
            <a:off x="8643541" y="3784600"/>
            <a:ext cx="1333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الضمان الابتدائي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0075466" y="4241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1E3A5F"/>
          </a:solidFill>
          <a:ln/>
        </p:spPr>
      </p:sp>
      <p:sp>
        <p:nvSpPr>
          <p:cNvPr id="25" name="Text 23"/>
          <p:cNvSpPr/>
          <p:nvPr/>
        </p:nvSpPr>
        <p:spPr>
          <a:xfrm>
            <a:off x="8759825" y="4191000"/>
            <a:ext cx="121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الضمان النهائي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075466" y="46482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1E3A5F"/>
          </a:solidFill>
          <a:ln/>
        </p:spPr>
      </p:sp>
      <p:sp>
        <p:nvSpPr>
          <p:cNvPr id="27" name="Text 25"/>
          <p:cNvSpPr/>
          <p:nvPr/>
        </p:nvSpPr>
        <p:spPr>
          <a:xfrm>
            <a:off x="8841383" y="4597400"/>
            <a:ext cx="1130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ضمان الصيانة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08000" y="1600200"/>
            <a:ext cx="4914900" cy="3556000"/>
          </a:xfrm>
          <a:custGeom>
            <a:avLst/>
            <a:gdLst/>
            <a:ahLst/>
            <a:cxnLst/>
            <a:rect l="l" t="t" r="r" b="b"/>
            <a:pathLst>
              <a:path w="4914900" h="35560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3403590"/>
                </a:lnTo>
                <a:cubicBezTo>
                  <a:pt x="4914900" y="3487764"/>
                  <a:pt x="4846664" y="3556000"/>
                  <a:pt x="4762490" y="3556000"/>
                </a:cubicBezTo>
                <a:lnTo>
                  <a:pt x="152410" y="3556000"/>
                </a:lnTo>
                <a:cubicBezTo>
                  <a:pt x="68236" y="3556000"/>
                  <a:pt x="0" y="3487764"/>
                  <a:pt x="0" y="340359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508000" y="16002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0" name="Shape 28"/>
          <p:cNvSpPr/>
          <p:nvPr/>
        </p:nvSpPr>
        <p:spPr>
          <a:xfrm>
            <a:off x="4453533" y="18796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1" name="Shape 29"/>
          <p:cNvSpPr/>
          <p:nvPr/>
        </p:nvSpPr>
        <p:spPr>
          <a:xfrm>
            <a:off x="4618633" y="20828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762000" y="2794000"/>
            <a:ext cx="4533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الامتثال للأنظمة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62000" y="3302000"/>
            <a:ext cx="4508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الالتزام بالأنظمة والقوانين: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4910733" y="38354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5" name="Text 33"/>
          <p:cNvSpPr/>
          <p:nvPr/>
        </p:nvSpPr>
        <p:spPr>
          <a:xfrm>
            <a:off x="3289300" y="37846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قواعد السلامة المهنية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4910733" y="4241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7" name="Text 35"/>
          <p:cNvSpPr/>
          <p:nvPr/>
        </p:nvSpPr>
        <p:spPr>
          <a:xfrm>
            <a:off x="3909616" y="4191000"/>
            <a:ext cx="901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حماية البيئة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910733" y="46482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9" name="Text 37"/>
          <p:cNvSpPr/>
          <p:nvPr/>
        </p:nvSpPr>
        <p:spPr>
          <a:xfrm>
            <a:off x="3769519" y="4597400"/>
            <a:ext cx="1041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اللوائح المحلية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10837466" y="5435600"/>
            <a:ext cx="4914900" cy="2616200"/>
          </a:xfrm>
          <a:custGeom>
            <a:avLst/>
            <a:gdLst/>
            <a:ahLst/>
            <a:cxnLst/>
            <a:rect l="l" t="t" r="r" b="b"/>
            <a:pathLst>
              <a:path w="4914900" h="26162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2463806"/>
                </a:lnTo>
                <a:cubicBezTo>
                  <a:pt x="4914900" y="2547971"/>
                  <a:pt x="4846671" y="2616200"/>
                  <a:pt x="4762506" y="2616200"/>
                </a:cubicBezTo>
                <a:lnTo>
                  <a:pt x="152394" y="2616200"/>
                </a:lnTo>
                <a:cubicBezTo>
                  <a:pt x="68229" y="2616200"/>
                  <a:pt x="0" y="2547971"/>
                  <a:pt x="0" y="2463806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10837466" y="54356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42" name="Shape 40"/>
          <p:cNvSpPr/>
          <p:nvPr/>
        </p:nvSpPr>
        <p:spPr>
          <a:xfrm>
            <a:off x="14782800" y="57150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43" name="Shape 41"/>
          <p:cNvSpPr/>
          <p:nvPr/>
        </p:nvSpPr>
        <p:spPr>
          <a:xfrm>
            <a:off x="14947900" y="5918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11091466" y="6629400"/>
            <a:ext cx="4533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التعاون مع الجهات الرقابية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1091466" y="7137400"/>
            <a:ext cx="45085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التعاون مع الجهات الحكومية في الرقابة والتقييم وتقديم التقارير الدقيقة عند الطلب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672733" y="5435600"/>
            <a:ext cx="4914900" cy="2616200"/>
          </a:xfrm>
          <a:custGeom>
            <a:avLst/>
            <a:gdLst/>
            <a:ahLst/>
            <a:cxnLst/>
            <a:rect l="l" t="t" r="r" b="b"/>
            <a:pathLst>
              <a:path w="4914900" h="26162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2463806"/>
                </a:lnTo>
                <a:cubicBezTo>
                  <a:pt x="4914900" y="2547971"/>
                  <a:pt x="4846671" y="2616200"/>
                  <a:pt x="4762506" y="2616200"/>
                </a:cubicBezTo>
                <a:lnTo>
                  <a:pt x="152394" y="2616200"/>
                </a:lnTo>
                <a:cubicBezTo>
                  <a:pt x="68229" y="2616200"/>
                  <a:pt x="0" y="2547971"/>
                  <a:pt x="0" y="2463806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5672733" y="54356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8" name="Shape 46"/>
          <p:cNvSpPr/>
          <p:nvPr/>
        </p:nvSpPr>
        <p:spPr>
          <a:xfrm>
            <a:off x="9618266" y="57150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9" name="Shape 47"/>
          <p:cNvSpPr/>
          <p:nvPr/>
        </p:nvSpPr>
        <p:spPr>
          <a:xfrm>
            <a:off x="9783366" y="5918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5926733" y="6629400"/>
            <a:ext cx="4533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تحمل المسؤولية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5926733" y="7137400"/>
            <a:ext cx="45085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تحمل المسؤولية المالية والقانونية في حال الإخلال بالشروط أو التفريط في التنفيذ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508000" y="5435600"/>
            <a:ext cx="4914900" cy="2616200"/>
          </a:xfrm>
          <a:custGeom>
            <a:avLst/>
            <a:gdLst/>
            <a:ahLst/>
            <a:cxnLst/>
            <a:rect l="l" t="t" r="r" b="b"/>
            <a:pathLst>
              <a:path w="4914900" h="26162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2463806"/>
                </a:lnTo>
                <a:cubicBezTo>
                  <a:pt x="4914900" y="2547971"/>
                  <a:pt x="4846671" y="2616200"/>
                  <a:pt x="4762506" y="2616200"/>
                </a:cubicBezTo>
                <a:lnTo>
                  <a:pt x="152394" y="2616200"/>
                </a:lnTo>
                <a:cubicBezTo>
                  <a:pt x="68229" y="2616200"/>
                  <a:pt x="0" y="2547971"/>
                  <a:pt x="0" y="2463806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508000" y="54356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54" name="Shape 52"/>
          <p:cNvSpPr/>
          <p:nvPr/>
        </p:nvSpPr>
        <p:spPr>
          <a:xfrm>
            <a:off x="4453533" y="57150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55" name="Shape 53"/>
          <p:cNvSpPr/>
          <p:nvPr/>
        </p:nvSpPr>
        <p:spPr>
          <a:xfrm>
            <a:off x="4618633" y="5918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762000" y="6629400"/>
            <a:ext cx="4533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حسن النية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762000" y="7137400"/>
            <a:ext cx="45085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الالتزام بحسن النية في التعامل بما يضمن سير المرفق العام دون تعطيل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الضمانات والحقوق المتبادلة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80400" y="1625600"/>
            <a:ext cx="7442200" cy="4559300"/>
          </a:xfrm>
          <a:custGeom>
            <a:avLst/>
            <a:gdLst/>
            <a:ahLst/>
            <a:cxnLst/>
            <a:rect l="l" t="t" r="r" b="b"/>
            <a:pathLst>
              <a:path w="7442200" h="4559300">
                <a:moveTo>
                  <a:pt x="152417" y="0"/>
                </a:moveTo>
                <a:lnTo>
                  <a:pt x="7391400" y="0"/>
                </a:lnTo>
                <a:cubicBezTo>
                  <a:pt x="7419456" y="0"/>
                  <a:pt x="7442200" y="22744"/>
                  <a:pt x="7442200" y="50800"/>
                </a:cubicBezTo>
                <a:lnTo>
                  <a:pt x="7442200" y="4508500"/>
                </a:lnTo>
                <a:cubicBezTo>
                  <a:pt x="7442200" y="4536556"/>
                  <a:pt x="7419456" y="4559300"/>
                  <a:pt x="7391400" y="4559300"/>
                </a:cubicBezTo>
                <a:lnTo>
                  <a:pt x="152417" y="4559300"/>
                </a:lnTo>
                <a:cubicBezTo>
                  <a:pt x="68240" y="4559300"/>
                  <a:pt x="0" y="4491060"/>
                  <a:pt x="0" y="4406883"/>
                </a:cubicBezTo>
                <a:lnTo>
                  <a:pt x="0" y="152417"/>
                </a:lnTo>
                <a:cubicBezTo>
                  <a:pt x="0" y="68296"/>
                  <a:pt x="68296" y="0"/>
                  <a:pt x="15241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625600"/>
            <a:ext cx="50800" cy="4559300"/>
          </a:xfrm>
          <a:custGeom>
            <a:avLst/>
            <a:gdLst/>
            <a:ahLst/>
            <a:cxnLst/>
            <a:rect l="l" t="t" r="r" b="b"/>
            <a:pathLst>
              <a:path w="50800" h="45593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4508500"/>
                </a:lnTo>
                <a:cubicBezTo>
                  <a:pt x="50800" y="4536537"/>
                  <a:pt x="28037" y="4559300"/>
                  <a:pt x="0" y="4559300"/>
                </a:cubicBezTo>
                <a:lnTo>
                  <a:pt x="0" y="45593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5011400" y="19748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8966200" y="1930400"/>
            <a:ext cx="6578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الضمانات المالية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85200" y="2527300"/>
            <a:ext cx="6807200" cy="1574800"/>
          </a:xfrm>
          <a:custGeom>
            <a:avLst/>
            <a:gdLst/>
            <a:ahLst/>
            <a:cxnLst/>
            <a:rect l="l" t="t" r="r" b="b"/>
            <a:pathLst>
              <a:path w="6807200" h="1574800">
                <a:moveTo>
                  <a:pt x="101606" y="0"/>
                </a:moveTo>
                <a:lnTo>
                  <a:pt x="6705594" y="0"/>
                </a:lnTo>
                <a:cubicBezTo>
                  <a:pt x="6761709" y="0"/>
                  <a:pt x="6807200" y="45491"/>
                  <a:pt x="6807200" y="101606"/>
                </a:cubicBezTo>
                <a:lnTo>
                  <a:pt x="6807200" y="1473194"/>
                </a:lnTo>
                <a:cubicBezTo>
                  <a:pt x="6807200" y="1529309"/>
                  <a:pt x="6761709" y="1574800"/>
                  <a:pt x="6705594" y="1574800"/>
                </a:cubicBezTo>
                <a:lnTo>
                  <a:pt x="101606" y="1574800"/>
                </a:lnTo>
                <a:cubicBezTo>
                  <a:pt x="45491" y="1574800"/>
                  <a:pt x="0" y="1529309"/>
                  <a:pt x="0" y="1473194"/>
                </a:cubicBezTo>
                <a:lnTo>
                  <a:pt x="0" y="101606"/>
                </a:lnTo>
                <a:cubicBezTo>
                  <a:pt x="0" y="45528"/>
                  <a:pt x="45528" y="0"/>
                  <a:pt x="101606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8788400" y="2730500"/>
            <a:ext cx="6515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الضمان الابتدائي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788400" y="3187700"/>
            <a:ext cx="6502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يقدم عند التقدم للمناقصة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788400" y="3594100"/>
            <a:ext cx="6502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النسبة: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1-2% من قيمة العرض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585200" y="4305300"/>
            <a:ext cx="6807200" cy="1574800"/>
          </a:xfrm>
          <a:custGeom>
            <a:avLst/>
            <a:gdLst/>
            <a:ahLst/>
            <a:cxnLst/>
            <a:rect l="l" t="t" r="r" b="b"/>
            <a:pathLst>
              <a:path w="6807200" h="1574800">
                <a:moveTo>
                  <a:pt x="101606" y="0"/>
                </a:moveTo>
                <a:lnTo>
                  <a:pt x="6705594" y="0"/>
                </a:lnTo>
                <a:cubicBezTo>
                  <a:pt x="6761709" y="0"/>
                  <a:pt x="6807200" y="45491"/>
                  <a:pt x="6807200" y="101606"/>
                </a:cubicBezTo>
                <a:lnTo>
                  <a:pt x="6807200" y="1473194"/>
                </a:lnTo>
                <a:cubicBezTo>
                  <a:pt x="6807200" y="1529309"/>
                  <a:pt x="6761709" y="1574800"/>
                  <a:pt x="6705594" y="1574800"/>
                </a:cubicBezTo>
                <a:lnTo>
                  <a:pt x="101606" y="1574800"/>
                </a:lnTo>
                <a:cubicBezTo>
                  <a:pt x="45491" y="1574800"/>
                  <a:pt x="0" y="1529309"/>
                  <a:pt x="0" y="1473194"/>
                </a:cubicBezTo>
                <a:lnTo>
                  <a:pt x="0" y="101606"/>
                </a:lnTo>
                <a:cubicBezTo>
                  <a:pt x="0" y="45528"/>
                  <a:pt x="45528" y="0"/>
                  <a:pt x="101606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8788400" y="4508500"/>
            <a:ext cx="6515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الضمان النهائي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788400" y="4965700"/>
            <a:ext cx="6502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يقدم بعد الترسية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788400" y="5372100"/>
            <a:ext cx="6502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النسبة: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5% من قيمة العقد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80400" y="6438900"/>
            <a:ext cx="7442200" cy="1536700"/>
          </a:xfrm>
          <a:custGeom>
            <a:avLst/>
            <a:gdLst/>
            <a:ahLst/>
            <a:cxnLst/>
            <a:rect l="l" t="t" r="r" b="b"/>
            <a:pathLst>
              <a:path w="7442200" h="1536700">
                <a:moveTo>
                  <a:pt x="152395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485900"/>
                </a:lnTo>
                <a:cubicBezTo>
                  <a:pt x="7442200" y="1513937"/>
                  <a:pt x="7419437" y="1536700"/>
                  <a:pt x="7391400" y="1536700"/>
                </a:cubicBezTo>
                <a:lnTo>
                  <a:pt x="152395" y="1536700"/>
                </a:lnTo>
                <a:cubicBezTo>
                  <a:pt x="68229" y="1536700"/>
                  <a:pt x="0" y="1468471"/>
                  <a:pt x="0" y="1384305"/>
                </a:cubicBezTo>
                <a:lnTo>
                  <a:pt x="0" y="152395"/>
                </a:lnTo>
                <a:cubicBezTo>
                  <a:pt x="0" y="68286"/>
                  <a:pt x="68286" y="0"/>
                  <a:pt x="15239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5722600" y="6438900"/>
            <a:ext cx="50800" cy="1536700"/>
          </a:xfrm>
          <a:custGeom>
            <a:avLst/>
            <a:gdLst/>
            <a:ahLst/>
            <a:cxnLst/>
            <a:rect l="l" t="t" r="r" b="b"/>
            <a:pathLst>
              <a:path w="50800" h="15367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485900"/>
                </a:lnTo>
                <a:cubicBezTo>
                  <a:pt x="50800" y="1513937"/>
                  <a:pt x="28037" y="1536700"/>
                  <a:pt x="0" y="1536700"/>
                </a:cubicBezTo>
                <a:lnTo>
                  <a:pt x="0" y="15367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8" name="Shape 16"/>
          <p:cNvSpPr/>
          <p:nvPr/>
        </p:nvSpPr>
        <p:spPr>
          <a:xfrm>
            <a:off x="15011400" y="67881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8966200" y="6743700"/>
            <a:ext cx="6578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ضمان الصيانة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585200" y="73406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يغطي العيوب التي تظهر خلال فترة الضمان بعد التسليم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8000" y="1625600"/>
            <a:ext cx="7442200" cy="1536700"/>
          </a:xfrm>
          <a:custGeom>
            <a:avLst/>
            <a:gdLst/>
            <a:ahLst/>
            <a:cxnLst/>
            <a:rect l="l" t="t" r="r" b="b"/>
            <a:pathLst>
              <a:path w="7442200" h="1536700">
                <a:moveTo>
                  <a:pt x="152395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485900"/>
                </a:lnTo>
                <a:cubicBezTo>
                  <a:pt x="7442200" y="1513937"/>
                  <a:pt x="7419437" y="1536700"/>
                  <a:pt x="7391400" y="1536700"/>
                </a:cubicBezTo>
                <a:lnTo>
                  <a:pt x="152395" y="1536700"/>
                </a:lnTo>
                <a:cubicBezTo>
                  <a:pt x="68229" y="1536700"/>
                  <a:pt x="0" y="1468471"/>
                  <a:pt x="0" y="1384305"/>
                </a:cubicBezTo>
                <a:lnTo>
                  <a:pt x="0" y="152395"/>
                </a:lnTo>
                <a:cubicBezTo>
                  <a:pt x="0" y="68286"/>
                  <a:pt x="68286" y="0"/>
                  <a:pt x="15239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950200" y="1625600"/>
            <a:ext cx="50800" cy="1536700"/>
          </a:xfrm>
          <a:custGeom>
            <a:avLst/>
            <a:gdLst/>
            <a:ahLst/>
            <a:cxnLst/>
            <a:rect l="l" t="t" r="r" b="b"/>
            <a:pathLst>
              <a:path w="50800" h="15367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485900"/>
                </a:lnTo>
                <a:cubicBezTo>
                  <a:pt x="50800" y="1513937"/>
                  <a:pt x="28037" y="1536700"/>
                  <a:pt x="0" y="1536700"/>
                </a:cubicBezTo>
                <a:lnTo>
                  <a:pt x="0" y="15367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3" name="Shape 21"/>
          <p:cNvSpPr/>
          <p:nvPr/>
        </p:nvSpPr>
        <p:spPr>
          <a:xfrm>
            <a:off x="7239000" y="19748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4A90A4"/>
          </a:solidFill>
          <a:ln/>
        </p:spPr>
      </p:sp>
      <p:sp>
        <p:nvSpPr>
          <p:cNvPr id="24" name="Text 22"/>
          <p:cNvSpPr/>
          <p:nvPr/>
        </p:nvSpPr>
        <p:spPr>
          <a:xfrm>
            <a:off x="1193800" y="1930400"/>
            <a:ext cx="6578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ضمان الدفعة المقدمة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12800" y="2527300"/>
            <a:ext cx="6908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يستخدم لضمان إعادة الدفعة المقدمة لو لم يلتزم المتعاقد بتنفيذ المشروع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08000" y="3416300"/>
            <a:ext cx="7467600" cy="3390900"/>
          </a:xfrm>
          <a:custGeom>
            <a:avLst/>
            <a:gdLst/>
            <a:ahLst/>
            <a:cxnLst/>
            <a:rect l="l" t="t" r="r" b="b"/>
            <a:pathLst>
              <a:path w="7467600" h="3390900">
                <a:moveTo>
                  <a:pt x="152387" y="0"/>
                </a:moveTo>
                <a:lnTo>
                  <a:pt x="7315213" y="0"/>
                </a:lnTo>
                <a:cubicBezTo>
                  <a:pt x="7399374" y="0"/>
                  <a:pt x="7467600" y="68226"/>
                  <a:pt x="7467600" y="152387"/>
                </a:cubicBezTo>
                <a:lnTo>
                  <a:pt x="7467600" y="3238513"/>
                </a:lnTo>
                <a:cubicBezTo>
                  <a:pt x="7467600" y="3322674"/>
                  <a:pt x="7399374" y="3390900"/>
                  <a:pt x="7315213" y="3390900"/>
                </a:cubicBezTo>
                <a:lnTo>
                  <a:pt x="152387" y="3390900"/>
                </a:lnTo>
                <a:cubicBezTo>
                  <a:pt x="68226" y="3390900"/>
                  <a:pt x="0" y="3322674"/>
                  <a:pt x="0" y="3238513"/>
                </a:cubicBezTo>
                <a:lnTo>
                  <a:pt x="0" y="152387"/>
                </a:lnTo>
                <a:cubicBezTo>
                  <a:pt x="0" y="68282"/>
                  <a:pt x="68282" y="0"/>
                  <a:pt x="152387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812800" y="3721100"/>
            <a:ext cx="70104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الحقوق المتبادلة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12800" y="4318000"/>
            <a:ext cx="6858000" cy="1016000"/>
          </a:xfrm>
          <a:custGeom>
            <a:avLst/>
            <a:gdLst/>
            <a:ahLst/>
            <a:cxnLst/>
            <a:rect l="l" t="t" r="r" b="b"/>
            <a:pathLst>
              <a:path w="6858000" h="1016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914400"/>
                </a:lnTo>
                <a:cubicBezTo>
                  <a:pt x="6858000" y="970475"/>
                  <a:pt x="6812475" y="1016000"/>
                  <a:pt x="67564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965200" y="4470400"/>
            <a:ext cx="6667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حقوق الإدارة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65200" y="4876800"/>
            <a:ext cx="665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الرقابة على التنفيذ، تعديل العقد لمصلحة عامة، الفسخ في حالات الإخلال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12800" y="5486400"/>
            <a:ext cx="6858000" cy="1016000"/>
          </a:xfrm>
          <a:custGeom>
            <a:avLst/>
            <a:gdLst/>
            <a:ahLst/>
            <a:cxnLst/>
            <a:rect l="l" t="t" r="r" b="b"/>
            <a:pathLst>
              <a:path w="6858000" h="1016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914400"/>
                </a:lnTo>
                <a:cubicBezTo>
                  <a:pt x="6858000" y="970475"/>
                  <a:pt x="6812475" y="1016000"/>
                  <a:pt x="67564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965200" y="5638800"/>
            <a:ext cx="6667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حقوق المتعاقد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965200" y="6045200"/>
            <a:ext cx="665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المطالبة بالمستحقات، التعويض عن التأخير، الاعتراض على القرارات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8000" y="8229600"/>
            <a:ext cx="15240000" cy="889000"/>
          </a:xfrm>
          <a:custGeom>
            <a:avLst/>
            <a:gdLst/>
            <a:ahLst/>
            <a:cxnLst/>
            <a:rect l="l" t="t" r="r" b="b"/>
            <a:pathLst>
              <a:path w="15240000" h="889000">
                <a:moveTo>
                  <a:pt x="152401" y="0"/>
                </a:moveTo>
                <a:lnTo>
                  <a:pt x="15087599" y="0"/>
                </a:lnTo>
                <a:cubicBezTo>
                  <a:pt x="15171768" y="0"/>
                  <a:pt x="15240000" y="68232"/>
                  <a:pt x="15240000" y="152401"/>
                </a:cubicBezTo>
                <a:lnTo>
                  <a:pt x="15240000" y="736599"/>
                </a:lnTo>
                <a:cubicBezTo>
                  <a:pt x="15240000" y="820768"/>
                  <a:pt x="15171768" y="889000"/>
                  <a:pt x="15087599" y="889000"/>
                </a:cubicBezTo>
                <a:lnTo>
                  <a:pt x="152401" y="889000"/>
                </a:lnTo>
                <a:cubicBezTo>
                  <a:pt x="68232" y="889000"/>
                  <a:pt x="0" y="820768"/>
                  <a:pt x="0" y="736599"/>
                </a:cubicBezTo>
                <a:lnTo>
                  <a:pt x="0" y="152401"/>
                </a:lnTo>
                <a:cubicBezTo>
                  <a:pt x="0" y="68289"/>
                  <a:pt x="68289" y="0"/>
                  <a:pt x="152401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0" scaled="1"/>
          </a:gradFill>
          <a:ln/>
        </p:spPr>
      </p:sp>
      <p:sp>
        <p:nvSpPr>
          <p:cNvPr id="35" name="Shape 33"/>
          <p:cNvSpPr/>
          <p:nvPr/>
        </p:nvSpPr>
        <p:spPr>
          <a:xfrm>
            <a:off x="15017750" y="84836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C9A227"/>
          </a:solidFill>
          <a:ln/>
        </p:spPr>
      </p:sp>
      <p:sp>
        <p:nvSpPr>
          <p:cNvPr id="36" name="Text 34"/>
          <p:cNvSpPr/>
          <p:nvPr/>
        </p:nvSpPr>
        <p:spPr>
          <a:xfrm>
            <a:off x="8116491" y="8509000"/>
            <a:ext cx="6794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الهدف: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الضمانات تهدف إلى إلزام المتعاقد بالجدية وضمان جودة التنفيذ والالتزام بالجدول الزمني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حالات إنهاء العقود الحكومية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55000" y="15748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5748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833600" y="182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Text 5"/>
          <p:cNvSpPr/>
          <p:nvPr/>
        </p:nvSpPr>
        <p:spPr>
          <a:xfrm>
            <a:off x="14770100" y="18288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717161" y="1828800"/>
            <a:ext cx="6032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الإخلال الجوهري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717161" y="2286000"/>
            <a:ext cx="6019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الإخلال الجوهري بتنفيذ الالتزامات التعاقدية مثل التأخر غير المبرر أو التوقف عن التنفيذ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55000" y="30734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5722600" y="30734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14833600" y="3327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14770100" y="33274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001125" y="3327400"/>
            <a:ext cx="5740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التنازل أو الإسناد من الباطن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001125" y="3784600"/>
            <a:ext cx="57277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التنازل عن العقد أو إسناده من الباطن دون موافقة كتابية مسبقة من الجهة الحكومية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55000" y="45720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5722600" y="45720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8" name="Shape 16"/>
          <p:cNvSpPr/>
          <p:nvPr/>
        </p:nvSpPr>
        <p:spPr>
          <a:xfrm>
            <a:off x="14833600" y="48260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9" name="Text 17"/>
          <p:cNvSpPr/>
          <p:nvPr/>
        </p:nvSpPr>
        <p:spPr>
          <a:xfrm>
            <a:off x="14770100" y="48260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363670" y="4826000"/>
            <a:ext cx="5384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الإفلاس أو الإعسار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363670" y="5283200"/>
            <a:ext cx="53721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إعلان إفلاس المتعاقد أو دخوله في إجراءات التصفية أو فقدانه الأهلية النظامية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8000" y="15748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975600" y="15748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4" name="Shape 22"/>
          <p:cNvSpPr/>
          <p:nvPr/>
        </p:nvSpPr>
        <p:spPr>
          <a:xfrm>
            <a:off x="7086600" y="182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5" name="Text 23"/>
          <p:cNvSpPr/>
          <p:nvPr/>
        </p:nvSpPr>
        <p:spPr>
          <a:xfrm>
            <a:off x="7023100" y="18288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714500" y="1828800"/>
            <a:ext cx="5283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الغش أو الرشوة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14500" y="2286000"/>
            <a:ext cx="5270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ثبوت الغش أو الرشوة أو التلاعب في أي مرحلة من مراحل المنافسة أو التنفيذ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08000" y="30734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975600" y="30734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0" name="Shape 28"/>
          <p:cNvSpPr/>
          <p:nvPr/>
        </p:nvSpPr>
        <p:spPr>
          <a:xfrm>
            <a:off x="7086600" y="3327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1" name="Text 29"/>
          <p:cNvSpPr/>
          <p:nvPr/>
        </p:nvSpPr>
        <p:spPr>
          <a:xfrm>
            <a:off x="7023100" y="33274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2111375" y="3327400"/>
            <a:ext cx="4889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مخالفة الأنظمة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2111375" y="3784600"/>
            <a:ext cx="4876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مخالفة الأنظمة والتعليمات الجوهرية المرتبطة بالعقد مثل قواعد السلامة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8000" y="4572000"/>
            <a:ext cx="7467600" cy="1295400"/>
          </a:xfrm>
          <a:custGeom>
            <a:avLst/>
            <a:gdLst/>
            <a:ahLst/>
            <a:cxnLst/>
            <a:rect l="l" t="t" r="r" b="b"/>
            <a:pathLst>
              <a:path w="7467600" h="1295400">
                <a:moveTo>
                  <a:pt x="152404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1244600"/>
                </a:lnTo>
                <a:cubicBezTo>
                  <a:pt x="7467600" y="1272637"/>
                  <a:pt x="7444837" y="1295400"/>
                  <a:pt x="7416800" y="1295400"/>
                </a:cubicBezTo>
                <a:lnTo>
                  <a:pt x="152404" y="1295400"/>
                </a:lnTo>
                <a:cubicBezTo>
                  <a:pt x="68234" y="1295400"/>
                  <a:pt x="0" y="1227166"/>
                  <a:pt x="0" y="11429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7975600" y="4572000"/>
            <a:ext cx="50800" cy="1295400"/>
          </a:xfrm>
          <a:custGeom>
            <a:avLst/>
            <a:gdLst/>
            <a:ahLst/>
            <a:cxnLst/>
            <a:rect l="l" t="t" r="r" b="b"/>
            <a:pathLst>
              <a:path w="50800" h="1295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244600"/>
                </a:lnTo>
                <a:cubicBezTo>
                  <a:pt x="50800" y="1272637"/>
                  <a:pt x="28037" y="1295400"/>
                  <a:pt x="0" y="1295400"/>
                </a:cubicBez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6" name="Shape 34"/>
          <p:cNvSpPr/>
          <p:nvPr/>
        </p:nvSpPr>
        <p:spPr>
          <a:xfrm>
            <a:off x="7086600" y="48260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7" name="Text 35"/>
          <p:cNvSpPr/>
          <p:nvPr/>
        </p:nvSpPr>
        <p:spPr>
          <a:xfrm>
            <a:off x="7023100" y="48260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3295253" y="4826000"/>
            <a:ext cx="370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المصلحة العامة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3295253" y="5283200"/>
            <a:ext cx="36957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إنهاء العقد لمصلحة عامة مع التعويض العادل للمتعاقد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08000" y="6070600"/>
            <a:ext cx="15240000" cy="1625600"/>
          </a:xfrm>
          <a:custGeom>
            <a:avLst/>
            <a:gdLst/>
            <a:ahLst/>
            <a:cxnLst/>
            <a:rect l="l" t="t" r="r" b="b"/>
            <a:pathLst>
              <a:path w="15240000" h="1625600">
                <a:moveTo>
                  <a:pt x="152400" y="0"/>
                </a:moveTo>
                <a:lnTo>
                  <a:pt x="15087600" y="0"/>
                </a:lnTo>
                <a:cubicBezTo>
                  <a:pt x="15171712" y="0"/>
                  <a:pt x="15240000" y="68288"/>
                  <a:pt x="15240000" y="152400"/>
                </a:cubicBezTo>
                <a:lnTo>
                  <a:pt x="15240000" y="1473200"/>
                </a:lnTo>
                <a:cubicBezTo>
                  <a:pt x="15240000" y="1557312"/>
                  <a:pt x="15171712" y="1625600"/>
                  <a:pt x="15087600" y="1625600"/>
                </a:cubicBezTo>
                <a:lnTo>
                  <a:pt x="152400" y="1625600"/>
                </a:lnTo>
                <a:cubicBezTo>
                  <a:pt x="68288" y="1625600"/>
                  <a:pt x="0" y="1557312"/>
                  <a:pt x="0" y="1473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C9A227"/>
              </a:gs>
              <a:gs pos="100000">
                <a:srgbClr val="4A90A4"/>
              </a:gs>
            </a:gsLst>
            <a:lin ang="0" scaled="1"/>
          </a:gradFill>
          <a:ln/>
        </p:spPr>
      </p:sp>
      <p:sp>
        <p:nvSpPr>
          <p:cNvPr id="41" name="Shape 39"/>
          <p:cNvSpPr/>
          <p:nvPr/>
        </p:nvSpPr>
        <p:spPr>
          <a:xfrm>
            <a:off x="15017750" y="66929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9889331" y="6324600"/>
            <a:ext cx="5054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الإجراءات اللازمة للفسخ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787731" y="6781800"/>
            <a:ext cx="502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توجيه إنذار مكتوب للمتعاقد (ما عدا حالات الغش والرشوة)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9787731" y="7137400"/>
            <a:ext cx="502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منح مهلة مناسبة للتصحيح • إصدار قرار مسبب من الجهة المختصة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الرقابة على العقود الحكومية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10837466" y="1651000"/>
            <a:ext cx="4914900" cy="4419600"/>
          </a:xfrm>
          <a:custGeom>
            <a:avLst/>
            <a:gdLst/>
            <a:ahLst/>
            <a:cxnLst/>
            <a:rect l="l" t="t" r="r" b="b"/>
            <a:pathLst>
              <a:path w="4914900" h="44196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4267212"/>
                </a:lnTo>
                <a:cubicBezTo>
                  <a:pt x="4914900" y="4351374"/>
                  <a:pt x="4846674" y="4419600"/>
                  <a:pt x="4762512" y="4419600"/>
                </a:cubicBezTo>
                <a:lnTo>
                  <a:pt x="152388" y="4419600"/>
                </a:lnTo>
                <a:cubicBezTo>
                  <a:pt x="68226" y="4419600"/>
                  <a:pt x="0" y="4351374"/>
                  <a:pt x="0" y="4267212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837466" y="16510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630400" y="19812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Shape 5"/>
          <p:cNvSpPr/>
          <p:nvPr/>
        </p:nvSpPr>
        <p:spPr>
          <a:xfrm>
            <a:off x="14798675" y="21971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1142266" y="2997200"/>
            <a:ext cx="4432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ديوان الرقابة المالية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142266" y="3505200"/>
            <a:ext cx="44069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الجهة الرئيسية للرقابة المالية على تنفيذ العقود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1142266" y="3987800"/>
            <a:ext cx="4305300" cy="1422400"/>
          </a:xfrm>
          <a:custGeom>
            <a:avLst/>
            <a:gdLst/>
            <a:ahLst/>
            <a:cxnLst/>
            <a:rect l="l" t="t" r="r" b="b"/>
            <a:pathLst>
              <a:path w="4305300" h="1422400">
                <a:moveTo>
                  <a:pt x="101602" y="0"/>
                </a:moveTo>
                <a:lnTo>
                  <a:pt x="4203698" y="0"/>
                </a:lnTo>
                <a:cubicBezTo>
                  <a:pt x="4259811" y="0"/>
                  <a:pt x="4305300" y="45489"/>
                  <a:pt x="4305300" y="101602"/>
                </a:cubicBezTo>
                <a:lnTo>
                  <a:pt x="4305300" y="1320798"/>
                </a:lnTo>
                <a:cubicBezTo>
                  <a:pt x="4305300" y="1376911"/>
                  <a:pt x="4259811" y="1422400"/>
                  <a:pt x="4203698" y="1422400"/>
                </a:cubicBezTo>
                <a:lnTo>
                  <a:pt x="101602" y="1422400"/>
                </a:lnTo>
                <a:cubicBezTo>
                  <a:pt x="45489" y="1422400"/>
                  <a:pt x="0" y="1376911"/>
                  <a:pt x="0" y="13207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1345466" y="4191000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أنواع الرقابة: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5017750" y="4648200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/>
            </a:pathLst>
          </a:cu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12578159" y="4597400"/>
            <a:ext cx="2336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الرقابة السابقة:</a:t>
            </a:r>
            <a:pPr algn="r"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مراجعة قبل التنفيذ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5017750" y="5003800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/>
            </a:pathLst>
          </a:cu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12595820" y="4953000"/>
            <a:ext cx="2324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الرقابة اللاحقة:</a:t>
            </a:r>
            <a:pPr algn="r"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مراجعة بعد التنفيذ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672733" y="1651000"/>
            <a:ext cx="4914900" cy="4419600"/>
          </a:xfrm>
          <a:custGeom>
            <a:avLst/>
            <a:gdLst/>
            <a:ahLst/>
            <a:cxnLst/>
            <a:rect l="l" t="t" r="r" b="b"/>
            <a:pathLst>
              <a:path w="4914900" h="44196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4267212"/>
                </a:lnTo>
                <a:cubicBezTo>
                  <a:pt x="4914900" y="4351374"/>
                  <a:pt x="4846674" y="4419600"/>
                  <a:pt x="4762512" y="4419600"/>
                </a:cubicBezTo>
                <a:lnTo>
                  <a:pt x="152388" y="4419600"/>
                </a:lnTo>
                <a:cubicBezTo>
                  <a:pt x="68226" y="4419600"/>
                  <a:pt x="0" y="4351374"/>
                  <a:pt x="0" y="4267212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672733" y="16510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8" name="Shape 16"/>
          <p:cNvSpPr/>
          <p:nvPr/>
        </p:nvSpPr>
        <p:spPr>
          <a:xfrm>
            <a:off x="9465866" y="19812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9" name="Shape 17"/>
          <p:cNvSpPr/>
          <p:nvPr/>
        </p:nvSpPr>
        <p:spPr>
          <a:xfrm>
            <a:off x="9634141" y="21971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977533" y="2997200"/>
            <a:ext cx="4432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هيئة النزاهة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77533" y="3505200"/>
            <a:ext cx="44069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الجهة المختصة بمكافحة الفساد في العقود الحكومية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977533" y="3987800"/>
            <a:ext cx="4305300" cy="1778000"/>
          </a:xfrm>
          <a:custGeom>
            <a:avLst/>
            <a:gdLst/>
            <a:ahLst/>
            <a:cxnLst/>
            <a:rect l="l" t="t" r="r" b="b"/>
            <a:pathLst>
              <a:path w="4305300" h="1778000">
                <a:moveTo>
                  <a:pt x="101595" y="0"/>
                </a:moveTo>
                <a:lnTo>
                  <a:pt x="4203705" y="0"/>
                </a:lnTo>
                <a:cubicBezTo>
                  <a:pt x="4259814" y="0"/>
                  <a:pt x="4305300" y="45486"/>
                  <a:pt x="4305300" y="101595"/>
                </a:cubicBezTo>
                <a:lnTo>
                  <a:pt x="4305300" y="1676405"/>
                </a:lnTo>
                <a:cubicBezTo>
                  <a:pt x="4305300" y="1732514"/>
                  <a:pt x="4259814" y="1778000"/>
                  <a:pt x="4203705" y="1778000"/>
                </a:cubicBezTo>
                <a:lnTo>
                  <a:pt x="101595" y="1778000"/>
                </a:lnTo>
                <a:cubicBezTo>
                  <a:pt x="45486" y="1778000"/>
                  <a:pt x="0" y="1732514"/>
                  <a:pt x="0" y="1676405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6180733" y="4191000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المهام: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9853216" y="4648200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/>
            </a:pathLst>
          </a:custGeom>
          <a:solidFill>
            <a:srgbClr val="1E3A5F"/>
          </a:solidFill>
          <a:ln/>
        </p:spPr>
      </p:sp>
      <p:sp>
        <p:nvSpPr>
          <p:cNvPr id="25" name="Text 23"/>
          <p:cNvSpPr/>
          <p:nvPr/>
        </p:nvSpPr>
        <p:spPr>
          <a:xfrm>
            <a:off x="7960122" y="4597400"/>
            <a:ext cx="1790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تطبيق قوانين مكافحة الفساد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9853216" y="5003800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/>
            </a:pathLst>
          </a:custGeom>
          <a:solidFill>
            <a:srgbClr val="1E3A5F"/>
          </a:solidFill>
          <a:ln/>
        </p:spPr>
      </p:sp>
      <p:sp>
        <p:nvSpPr>
          <p:cNvPr id="27" name="Text 25"/>
          <p:cNvSpPr/>
          <p:nvPr/>
        </p:nvSpPr>
        <p:spPr>
          <a:xfrm>
            <a:off x="8086527" y="4953000"/>
            <a:ext cx="1663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التحقيق في قضايا الفساد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9853216" y="5359400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/>
            </a:pathLst>
          </a:custGeom>
          <a:solidFill>
            <a:srgbClr val="1E3A5F"/>
          </a:solidFill>
          <a:ln/>
        </p:spPr>
      </p:sp>
      <p:sp>
        <p:nvSpPr>
          <p:cNvPr id="29" name="Text 27"/>
          <p:cNvSpPr/>
          <p:nvPr/>
        </p:nvSpPr>
        <p:spPr>
          <a:xfrm>
            <a:off x="7780338" y="5308600"/>
            <a:ext cx="1968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الحد من الفساد الإداري والمالي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08000" y="1651000"/>
            <a:ext cx="4914900" cy="4419600"/>
          </a:xfrm>
          <a:custGeom>
            <a:avLst/>
            <a:gdLst/>
            <a:ahLst/>
            <a:cxnLst/>
            <a:rect l="l" t="t" r="r" b="b"/>
            <a:pathLst>
              <a:path w="4914900" h="44196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4267212"/>
                </a:lnTo>
                <a:cubicBezTo>
                  <a:pt x="4914900" y="4351374"/>
                  <a:pt x="4846674" y="4419600"/>
                  <a:pt x="4762512" y="4419600"/>
                </a:cubicBezTo>
                <a:lnTo>
                  <a:pt x="152388" y="4419600"/>
                </a:lnTo>
                <a:cubicBezTo>
                  <a:pt x="68226" y="4419600"/>
                  <a:pt x="0" y="4351374"/>
                  <a:pt x="0" y="4267212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508000" y="1651000"/>
            <a:ext cx="4914900" cy="50800"/>
          </a:xfrm>
          <a:custGeom>
            <a:avLst/>
            <a:gdLst/>
            <a:ahLst/>
            <a:cxnLst/>
            <a:rect l="l" t="t" r="r" b="b"/>
            <a:pathLst>
              <a:path w="4914900" h="50800">
                <a:moveTo>
                  <a:pt x="50800" y="0"/>
                </a:moveTo>
                <a:lnTo>
                  <a:pt x="4864100" y="0"/>
                </a:lnTo>
                <a:cubicBezTo>
                  <a:pt x="4892137" y="0"/>
                  <a:pt x="4914900" y="22763"/>
                  <a:pt x="4914900" y="50800"/>
                </a:cubicBezTo>
                <a:lnTo>
                  <a:pt x="4914900" y="50800"/>
                </a:lnTo>
                <a:lnTo>
                  <a:pt x="0" y="50800"/>
                </a:ln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2" name="Shape 30"/>
          <p:cNvSpPr/>
          <p:nvPr/>
        </p:nvSpPr>
        <p:spPr>
          <a:xfrm>
            <a:off x="4301133" y="19812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3" name="Shape 31"/>
          <p:cNvSpPr/>
          <p:nvPr/>
        </p:nvSpPr>
        <p:spPr>
          <a:xfrm>
            <a:off x="4469408" y="21971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812800" y="2997200"/>
            <a:ext cx="4432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مكاتب المفتشين العموميين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12800" y="3505200"/>
            <a:ext cx="44069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الرقابة الداخلية على تنفيذ العقود في الوزارات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12800" y="3987800"/>
            <a:ext cx="4305300" cy="1778000"/>
          </a:xfrm>
          <a:custGeom>
            <a:avLst/>
            <a:gdLst/>
            <a:ahLst/>
            <a:cxnLst/>
            <a:rect l="l" t="t" r="r" b="b"/>
            <a:pathLst>
              <a:path w="4305300" h="1778000">
                <a:moveTo>
                  <a:pt x="101595" y="0"/>
                </a:moveTo>
                <a:lnTo>
                  <a:pt x="4203705" y="0"/>
                </a:lnTo>
                <a:cubicBezTo>
                  <a:pt x="4259814" y="0"/>
                  <a:pt x="4305300" y="45486"/>
                  <a:pt x="4305300" y="101595"/>
                </a:cubicBezTo>
                <a:lnTo>
                  <a:pt x="4305300" y="1676405"/>
                </a:lnTo>
                <a:cubicBezTo>
                  <a:pt x="4305300" y="1732514"/>
                  <a:pt x="4259814" y="1778000"/>
                  <a:pt x="4203705" y="1778000"/>
                </a:cubicBezTo>
                <a:lnTo>
                  <a:pt x="101595" y="1778000"/>
                </a:lnTo>
                <a:cubicBezTo>
                  <a:pt x="45486" y="1778000"/>
                  <a:pt x="0" y="1732514"/>
                  <a:pt x="0" y="1676405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4A90A4">
              <a:alpha val="5098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1016000" y="4191000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المهام: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688483" y="4648200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/>
            </a:pathLst>
          </a:custGeom>
          <a:solidFill>
            <a:srgbClr val="4A90A4"/>
          </a:solidFill>
          <a:ln/>
        </p:spPr>
      </p:sp>
      <p:sp>
        <p:nvSpPr>
          <p:cNvPr id="39" name="Text 37"/>
          <p:cNvSpPr/>
          <p:nvPr/>
        </p:nvSpPr>
        <p:spPr>
          <a:xfrm>
            <a:off x="2964061" y="4597400"/>
            <a:ext cx="1625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رفع تقارير للوزير المختص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688483" y="5003800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/>
            </a:pathLst>
          </a:custGeom>
          <a:solidFill>
            <a:srgbClr val="4A90A4"/>
          </a:solidFill>
          <a:ln/>
        </p:spPr>
      </p:sp>
      <p:sp>
        <p:nvSpPr>
          <p:cNvPr id="41" name="Text 39"/>
          <p:cNvSpPr/>
          <p:nvPr/>
        </p:nvSpPr>
        <p:spPr>
          <a:xfrm>
            <a:off x="2933898" y="4953000"/>
            <a:ext cx="1651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المراقبة المستمرة للمشاريع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4688483" y="5359400"/>
            <a:ext cx="228600" cy="177800"/>
          </a:xfrm>
          <a:custGeom>
            <a:avLst/>
            <a:gdLst/>
            <a:ahLst/>
            <a:cxnLst/>
            <a:rect l="l" t="t" r="r" b="b"/>
            <a:pathLst>
              <a:path w="228600" h="177800"/>
            </a:pathLst>
          </a:custGeom>
          <a:solidFill>
            <a:srgbClr val="4A90A4"/>
          </a:solidFill>
          <a:ln/>
        </p:spPr>
      </p:sp>
      <p:sp>
        <p:nvSpPr>
          <p:cNvPr id="43" name="Text 41"/>
          <p:cNvSpPr/>
          <p:nvPr/>
        </p:nvSpPr>
        <p:spPr>
          <a:xfrm>
            <a:off x="2817217" y="5308600"/>
            <a:ext cx="1765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التحقق من سلامة الإجراءات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08000" y="6324600"/>
            <a:ext cx="15240000" cy="889000"/>
          </a:xfrm>
          <a:custGeom>
            <a:avLst/>
            <a:gdLst/>
            <a:ahLst/>
            <a:cxnLst/>
            <a:rect l="l" t="t" r="r" b="b"/>
            <a:pathLst>
              <a:path w="15240000" h="889000">
                <a:moveTo>
                  <a:pt x="152401" y="0"/>
                </a:moveTo>
                <a:lnTo>
                  <a:pt x="15087599" y="0"/>
                </a:lnTo>
                <a:cubicBezTo>
                  <a:pt x="15171768" y="0"/>
                  <a:pt x="15240000" y="68232"/>
                  <a:pt x="15240000" y="152401"/>
                </a:cubicBezTo>
                <a:lnTo>
                  <a:pt x="15240000" y="736599"/>
                </a:lnTo>
                <a:cubicBezTo>
                  <a:pt x="15240000" y="820768"/>
                  <a:pt x="15171768" y="889000"/>
                  <a:pt x="15087599" y="889000"/>
                </a:cubicBezTo>
                <a:lnTo>
                  <a:pt x="152401" y="889000"/>
                </a:lnTo>
                <a:cubicBezTo>
                  <a:pt x="68232" y="889000"/>
                  <a:pt x="0" y="820768"/>
                  <a:pt x="0" y="736599"/>
                </a:cubicBezTo>
                <a:lnTo>
                  <a:pt x="0" y="152401"/>
                </a:lnTo>
                <a:cubicBezTo>
                  <a:pt x="0" y="68289"/>
                  <a:pt x="68289" y="0"/>
                  <a:pt x="152401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0" scaled="1"/>
          </a:gradFill>
          <a:ln/>
        </p:spPr>
      </p:sp>
      <p:sp>
        <p:nvSpPr>
          <p:cNvPr id="45" name="Shape 43"/>
          <p:cNvSpPr/>
          <p:nvPr/>
        </p:nvSpPr>
        <p:spPr>
          <a:xfrm>
            <a:off x="15017750" y="65786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C9A227"/>
          </a:solidFill>
          <a:ln/>
        </p:spPr>
      </p:sp>
      <p:sp>
        <p:nvSpPr>
          <p:cNvPr id="46" name="Text 44"/>
          <p:cNvSpPr/>
          <p:nvPr/>
        </p:nvSpPr>
        <p:spPr>
          <a:xfrm>
            <a:off x="7394377" y="6604000"/>
            <a:ext cx="7518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الهدف: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حماية المال العام والتأكد من سلامة التصرف فيه وضمان تنفيذ العقود وفق القوانين والتعليمات النافذة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آليات فض المنازعات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55000" y="1574800"/>
            <a:ext cx="7467600" cy="2463800"/>
          </a:xfrm>
          <a:custGeom>
            <a:avLst/>
            <a:gdLst/>
            <a:ahLst/>
            <a:cxnLst/>
            <a:rect l="l" t="t" r="r" b="b"/>
            <a:pathLst>
              <a:path w="7467600" h="2463800">
                <a:moveTo>
                  <a:pt x="152411" y="0"/>
                </a:moveTo>
                <a:lnTo>
                  <a:pt x="7416800" y="0"/>
                </a:lnTo>
                <a:cubicBezTo>
                  <a:pt x="7444856" y="0"/>
                  <a:pt x="7467600" y="22744"/>
                  <a:pt x="7467600" y="50800"/>
                </a:cubicBezTo>
                <a:lnTo>
                  <a:pt x="7467600" y="2413000"/>
                </a:lnTo>
                <a:cubicBezTo>
                  <a:pt x="7467600" y="2441056"/>
                  <a:pt x="7444856" y="2463800"/>
                  <a:pt x="7416800" y="2463800"/>
                </a:cubicBezTo>
                <a:lnTo>
                  <a:pt x="152411" y="2463800"/>
                </a:lnTo>
                <a:cubicBezTo>
                  <a:pt x="68237" y="2463800"/>
                  <a:pt x="0" y="2395563"/>
                  <a:pt x="0" y="23113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574800"/>
            <a:ext cx="50800" cy="2463800"/>
          </a:xfrm>
          <a:custGeom>
            <a:avLst/>
            <a:gdLst/>
            <a:ahLst/>
            <a:cxnLst/>
            <a:rect l="l" t="t" r="r" b="b"/>
            <a:pathLst>
              <a:path w="50800" h="24638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413000"/>
                </a:lnTo>
                <a:cubicBezTo>
                  <a:pt x="50800" y="2441037"/>
                  <a:pt x="28037" y="2463800"/>
                  <a:pt x="0" y="2463800"/>
                </a:cubicBezTo>
                <a:lnTo>
                  <a:pt x="0" y="24638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732000" y="1828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Shape 5"/>
          <p:cNvSpPr/>
          <p:nvPr/>
        </p:nvSpPr>
        <p:spPr>
          <a:xfrm>
            <a:off x="14897100" y="20320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2852003" y="1987550"/>
            <a:ext cx="18288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الحلول الودية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09000" y="2743200"/>
            <a:ext cx="7035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التفاوض المباشر بين الأطراف للوصول إلى حل متفق عليه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509000" y="3225800"/>
            <a:ext cx="6934200" cy="558800"/>
          </a:xfrm>
          <a:custGeom>
            <a:avLst/>
            <a:gdLst/>
            <a:ahLst/>
            <a:cxnLst/>
            <a:rect l="l" t="t" r="r" b="b"/>
            <a:pathLst>
              <a:path w="6934200" h="558800">
                <a:moveTo>
                  <a:pt x="101601" y="0"/>
                </a:moveTo>
                <a:lnTo>
                  <a:pt x="6832599" y="0"/>
                </a:lnTo>
                <a:cubicBezTo>
                  <a:pt x="6888712" y="0"/>
                  <a:pt x="6934200" y="45488"/>
                  <a:pt x="6934200" y="101601"/>
                </a:cubicBezTo>
                <a:lnTo>
                  <a:pt x="6934200" y="457199"/>
                </a:lnTo>
                <a:cubicBezTo>
                  <a:pt x="6934200" y="513312"/>
                  <a:pt x="6888712" y="558800"/>
                  <a:pt x="68325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8661400" y="3378200"/>
            <a:ext cx="6718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المميزات: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سريع، غير مكلف، يحافظ على العلاقات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255000" y="4241800"/>
            <a:ext cx="7467600" cy="2463800"/>
          </a:xfrm>
          <a:custGeom>
            <a:avLst/>
            <a:gdLst/>
            <a:ahLst/>
            <a:cxnLst/>
            <a:rect l="l" t="t" r="r" b="b"/>
            <a:pathLst>
              <a:path w="7467600" h="2463800">
                <a:moveTo>
                  <a:pt x="152411" y="0"/>
                </a:moveTo>
                <a:lnTo>
                  <a:pt x="7416800" y="0"/>
                </a:lnTo>
                <a:cubicBezTo>
                  <a:pt x="7444856" y="0"/>
                  <a:pt x="7467600" y="22744"/>
                  <a:pt x="7467600" y="50800"/>
                </a:cubicBezTo>
                <a:lnTo>
                  <a:pt x="7467600" y="2413000"/>
                </a:lnTo>
                <a:cubicBezTo>
                  <a:pt x="7467600" y="2441056"/>
                  <a:pt x="7444856" y="2463800"/>
                  <a:pt x="7416800" y="2463800"/>
                </a:cubicBezTo>
                <a:lnTo>
                  <a:pt x="152411" y="2463800"/>
                </a:lnTo>
                <a:cubicBezTo>
                  <a:pt x="68237" y="2463800"/>
                  <a:pt x="0" y="2395563"/>
                  <a:pt x="0" y="23113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15722600" y="4241800"/>
            <a:ext cx="50800" cy="2463800"/>
          </a:xfrm>
          <a:custGeom>
            <a:avLst/>
            <a:gdLst/>
            <a:ahLst/>
            <a:cxnLst/>
            <a:rect l="l" t="t" r="r" b="b"/>
            <a:pathLst>
              <a:path w="50800" h="24638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413000"/>
                </a:lnTo>
                <a:cubicBezTo>
                  <a:pt x="50800" y="2441037"/>
                  <a:pt x="28037" y="2463800"/>
                  <a:pt x="0" y="2463800"/>
                </a:cubicBezTo>
                <a:lnTo>
                  <a:pt x="0" y="2463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4" name="Shape 12"/>
          <p:cNvSpPr/>
          <p:nvPr/>
        </p:nvSpPr>
        <p:spPr>
          <a:xfrm>
            <a:off x="14732000" y="4495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5" name="Shape 13"/>
          <p:cNvSpPr/>
          <p:nvPr/>
        </p:nvSpPr>
        <p:spPr>
          <a:xfrm>
            <a:off x="14897100" y="46990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12304316" y="4654550"/>
            <a:ext cx="23749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الوساطة والتوفيق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509000" y="5410200"/>
            <a:ext cx="7035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تدخل طرف محايد لمساعدة الأطراف على التوصل إلى حل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509000" y="5892800"/>
            <a:ext cx="6934200" cy="558800"/>
          </a:xfrm>
          <a:custGeom>
            <a:avLst/>
            <a:gdLst/>
            <a:ahLst/>
            <a:cxnLst/>
            <a:rect l="l" t="t" r="r" b="b"/>
            <a:pathLst>
              <a:path w="6934200" h="558800">
                <a:moveTo>
                  <a:pt x="101601" y="0"/>
                </a:moveTo>
                <a:lnTo>
                  <a:pt x="6832599" y="0"/>
                </a:lnTo>
                <a:cubicBezTo>
                  <a:pt x="6888712" y="0"/>
                  <a:pt x="6934200" y="45488"/>
                  <a:pt x="6934200" y="101601"/>
                </a:cubicBezTo>
                <a:lnTo>
                  <a:pt x="6934200" y="457199"/>
                </a:lnTo>
                <a:cubicBezTo>
                  <a:pt x="6934200" y="513312"/>
                  <a:pt x="6888712" y="558800"/>
                  <a:pt x="68325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8661400" y="6045200"/>
            <a:ext cx="6718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المميزات: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سرية، مرن، يحافظ على العلاقة التعاقدية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8000" y="1574800"/>
            <a:ext cx="7467600" cy="2463800"/>
          </a:xfrm>
          <a:custGeom>
            <a:avLst/>
            <a:gdLst/>
            <a:ahLst/>
            <a:cxnLst/>
            <a:rect l="l" t="t" r="r" b="b"/>
            <a:pathLst>
              <a:path w="7467600" h="2463800">
                <a:moveTo>
                  <a:pt x="152411" y="0"/>
                </a:moveTo>
                <a:lnTo>
                  <a:pt x="7416800" y="0"/>
                </a:lnTo>
                <a:cubicBezTo>
                  <a:pt x="7444856" y="0"/>
                  <a:pt x="7467600" y="22744"/>
                  <a:pt x="7467600" y="50800"/>
                </a:cubicBezTo>
                <a:lnTo>
                  <a:pt x="7467600" y="2413000"/>
                </a:lnTo>
                <a:cubicBezTo>
                  <a:pt x="7467600" y="2441056"/>
                  <a:pt x="7444856" y="2463800"/>
                  <a:pt x="7416800" y="2463800"/>
                </a:cubicBezTo>
                <a:lnTo>
                  <a:pt x="152411" y="2463800"/>
                </a:lnTo>
                <a:cubicBezTo>
                  <a:pt x="68237" y="2463800"/>
                  <a:pt x="0" y="2395563"/>
                  <a:pt x="0" y="23113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975600" y="1574800"/>
            <a:ext cx="50800" cy="2463800"/>
          </a:xfrm>
          <a:custGeom>
            <a:avLst/>
            <a:gdLst/>
            <a:ahLst/>
            <a:cxnLst/>
            <a:rect l="l" t="t" r="r" b="b"/>
            <a:pathLst>
              <a:path w="50800" h="24638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413000"/>
                </a:lnTo>
                <a:cubicBezTo>
                  <a:pt x="50800" y="2441037"/>
                  <a:pt x="28037" y="2463800"/>
                  <a:pt x="0" y="2463800"/>
                </a:cubicBezTo>
                <a:lnTo>
                  <a:pt x="0" y="24638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2" name="Shape 20"/>
          <p:cNvSpPr/>
          <p:nvPr/>
        </p:nvSpPr>
        <p:spPr>
          <a:xfrm>
            <a:off x="6985000" y="1828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23" name="Shape 21"/>
          <p:cNvSpPr/>
          <p:nvPr/>
        </p:nvSpPr>
        <p:spPr>
          <a:xfrm>
            <a:off x="7150100" y="20320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5834063" y="1987550"/>
            <a:ext cx="11049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التحكيم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62000" y="2743200"/>
            <a:ext cx="7035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الفصل في النزاع من قبل محكم أو هيئة تحكيم وفقاً لنظام التحكيم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62000" y="3225800"/>
            <a:ext cx="6934200" cy="558800"/>
          </a:xfrm>
          <a:custGeom>
            <a:avLst/>
            <a:gdLst/>
            <a:ahLst/>
            <a:cxnLst/>
            <a:rect l="l" t="t" r="r" b="b"/>
            <a:pathLst>
              <a:path w="6934200" h="558800">
                <a:moveTo>
                  <a:pt x="101601" y="0"/>
                </a:moveTo>
                <a:lnTo>
                  <a:pt x="6832599" y="0"/>
                </a:lnTo>
                <a:cubicBezTo>
                  <a:pt x="6888712" y="0"/>
                  <a:pt x="6934200" y="45488"/>
                  <a:pt x="6934200" y="101601"/>
                </a:cubicBezTo>
                <a:lnTo>
                  <a:pt x="6934200" y="457199"/>
                </a:lnTo>
                <a:cubicBezTo>
                  <a:pt x="6934200" y="513312"/>
                  <a:pt x="6888712" y="558800"/>
                  <a:pt x="68325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4A90A4">
              <a:alpha val="5098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914400" y="3378200"/>
            <a:ext cx="6718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المميزات: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سرية، خبرة متخصصة، قابلية التنفيذ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08000" y="4241800"/>
            <a:ext cx="7467600" cy="2463800"/>
          </a:xfrm>
          <a:custGeom>
            <a:avLst/>
            <a:gdLst/>
            <a:ahLst/>
            <a:cxnLst/>
            <a:rect l="l" t="t" r="r" b="b"/>
            <a:pathLst>
              <a:path w="7467600" h="2463800">
                <a:moveTo>
                  <a:pt x="152411" y="0"/>
                </a:moveTo>
                <a:lnTo>
                  <a:pt x="7416800" y="0"/>
                </a:lnTo>
                <a:cubicBezTo>
                  <a:pt x="7444856" y="0"/>
                  <a:pt x="7467600" y="22744"/>
                  <a:pt x="7467600" y="50800"/>
                </a:cubicBezTo>
                <a:lnTo>
                  <a:pt x="7467600" y="2413000"/>
                </a:lnTo>
                <a:cubicBezTo>
                  <a:pt x="7467600" y="2441056"/>
                  <a:pt x="7444856" y="2463800"/>
                  <a:pt x="7416800" y="2463800"/>
                </a:cubicBezTo>
                <a:lnTo>
                  <a:pt x="152411" y="2463800"/>
                </a:lnTo>
                <a:cubicBezTo>
                  <a:pt x="68237" y="2463800"/>
                  <a:pt x="0" y="2395563"/>
                  <a:pt x="0" y="23113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975600" y="4241800"/>
            <a:ext cx="50800" cy="2463800"/>
          </a:xfrm>
          <a:custGeom>
            <a:avLst/>
            <a:gdLst/>
            <a:ahLst/>
            <a:cxnLst/>
            <a:rect l="l" t="t" r="r" b="b"/>
            <a:pathLst>
              <a:path w="50800" h="24638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413000"/>
                </a:lnTo>
                <a:cubicBezTo>
                  <a:pt x="50800" y="2441037"/>
                  <a:pt x="28037" y="2463800"/>
                  <a:pt x="0" y="2463800"/>
                </a:cubicBezTo>
                <a:lnTo>
                  <a:pt x="0" y="24638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0" name="Shape 28"/>
          <p:cNvSpPr/>
          <p:nvPr/>
        </p:nvSpPr>
        <p:spPr>
          <a:xfrm>
            <a:off x="6985000" y="4495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1" name="Shape 29"/>
          <p:cNvSpPr/>
          <p:nvPr/>
        </p:nvSpPr>
        <p:spPr>
          <a:xfrm>
            <a:off x="7150100" y="46990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4971455" y="4654550"/>
            <a:ext cx="19685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القضاء الإداري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62000" y="5410200"/>
            <a:ext cx="7035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الفصل في النزاع من قبل المحاكم الإدارية (ديوان المظالم)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762000" y="5892800"/>
            <a:ext cx="6934200" cy="558800"/>
          </a:xfrm>
          <a:custGeom>
            <a:avLst/>
            <a:gdLst/>
            <a:ahLst/>
            <a:cxnLst/>
            <a:rect l="l" t="t" r="r" b="b"/>
            <a:pathLst>
              <a:path w="6934200" h="558800">
                <a:moveTo>
                  <a:pt x="101601" y="0"/>
                </a:moveTo>
                <a:lnTo>
                  <a:pt x="6832599" y="0"/>
                </a:lnTo>
                <a:cubicBezTo>
                  <a:pt x="6888712" y="0"/>
                  <a:pt x="6934200" y="45488"/>
                  <a:pt x="6934200" y="101601"/>
                </a:cubicBezTo>
                <a:lnTo>
                  <a:pt x="6934200" y="457199"/>
                </a:lnTo>
                <a:cubicBezTo>
                  <a:pt x="6934200" y="513312"/>
                  <a:pt x="6888712" y="558800"/>
                  <a:pt x="6832599" y="558800"/>
                </a:cubicBezTo>
                <a:lnTo>
                  <a:pt x="101601" y="558800"/>
                </a:lnTo>
                <a:cubicBezTo>
                  <a:pt x="45488" y="558800"/>
                  <a:pt x="0" y="513312"/>
                  <a:pt x="0" y="4571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914400" y="6045200"/>
            <a:ext cx="6718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المميزات:</a:t>
            </a:r>
            <a:pPr>
              <a:lnSpc>
                <a:spcPct val="120000"/>
              </a:lnSpc>
            </a:pPr>
            <a:r>
              <a:rPr lang="en-US" sz="14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حجية، رقابة قانونية، حماية الحقوق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08000" y="6908800"/>
            <a:ext cx="15240000" cy="889000"/>
          </a:xfrm>
          <a:custGeom>
            <a:avLst/>
            <a:gdLst/>
            <a:ahLst/>
            <a:cxnLst/>
            <a:rect l="l" t="t" r="r" b="b"/>
            <a:pathLst>
              <a:path w="15240000" h="889000">
                <a:moveTo>
                  <a:pt x="152401" y="0"/>
                </a:moveTo>
                <a:lnTo>
                  <a:pt x="15087599" y="0"/>
                </a:lnTo>
                <a:cubicBezTo>
                  <a:pt x="15171768" y="0"/>
                  <a:pt x="15240000" y="68232"/>
                  <a:pt x="15240000" y="152401"/>
                </a:cubicBezTo>
                <a:lnTo>
                  <a:pt x="15240000" y="736599"/>
                </a:lnTo>
                <a:cubicBezTo>
                  <a:pt x="15240000" y="820768"/>
                  <a:pt x="15171768" y="889000"/>
                  <a:pt x="15087599" y="889000"/>
                </a:cubicBezTo>
                <a:lnTo>
                  <a:pt x="152401" y="889000"/>
                </a:lnTo>
                <a:cubicBezTo>
                  <a:pt x="68232" y="889000"/>
                  <a:pt x="0" y="820768"/>
                  <a:pt x="0" y="736599"/>
                </a:cubicBezTo>
                <a:lnTo>
                  <a:pt x="0" y="152401"/>
                </a:lnTo>
                <a:cubicBezTo>
                  <a:pt x="0" y="68289"/>
                  <a:pt x="68289" y="0"/>
                  <a:pt x="152401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0" scaled="1"/>
          </a:gradFill>
          <a:ln/>
        </p:spPr>
      </p:sp>
      <p:sp>
        <p:nvSpPr>
          <p:cNvPr id="37" name="Shape 35"/>
          <p:cNvSpPr/>
          <p:nvPr/>
        </p:nvSpPr>
        <p:spPr>
          <a:xfrm>
            <a:off x="15017750" y="7162800"/>
            <a:ext cx="482600" cy="381000"/>
          </a:xfrm>
          <a:custGeom>
            <a:avLst/>
            <a:gdLst/>
            <a:ahLst/>
            <a:cxnLst/>
            <a:rect l="l" t="t" r="r" b="b"/>
            <a:pathLst>
              <a:path w="482600" h="381000"/>
            </a:pathLst>
          </a:custGeom>
          <a:solidFill>
            <a:srgbClr val="C9A227"/>
          </a:solidFill>
          <a:ln/>
        </p:spPr>
      </p:sp>
      <p:sp>
        <p:nvSpPr>
          <p:cNvPr id="38" name="Text 36"/>
          <p:cNvSpPr/>
          <p:nvPr/>
        </p:nvSpPr>
        <p:spPr>
          <a:xfrm>
            <a:off x="6023769" y="7188200"/>
            <a:ext cx="889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الترتيب المعتاد: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غالباً ما يتم النص في العقد على ترتيب آليات فض المنازعات: الحلول الودية ← الوساطة ← التحكيم ← القضاء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المسؤولية في العقود الحكومية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80400" y="1574800"/>
            <a:ext cx="7467600" cy="6489700"/>
          </a:xfrm>
          <a:custGeom>
            <a:avLst/>
            <a:gdLst/>
            <a:ahLst/>
            <a:cxnLst/>
            <a:rect l="l" t="t" r="r" b="b"/>
            <a:pathLst>
              <a:path w="7467600" h="6489700">
                <a:moveTo>
                  <a:pt x="152378" y="0"/>
                </a:moveTo>
                <a:lnTo>
                  <a:pt x="7315222" y="0"/>
                </a:lnTo>
                <a:cubicBezTo>
                  <a:pt x="7399378" y="0"/>
                  <a:pt x="7467600" y="68222"/>
                  <a:pt x="7467600" y="152378"/>
                </a:cubicBezTo>
                <a:lnTo>
                  <a:pt x="7467600" y="6337322"/>
                </a:lnTo>
                <a:cubicBezTo>
                  <a:pt x="7467600" y="6421478"/>
                  <a:pt x="7399378" y="6489700"/>
                  <a:pt x="7315222" y="6489700"/>
                </a:cubicBezTo>
                <a:lnTo>
                  <a:pt x="152378" y="6489700"/>
                </a:lnTo>
                <a:cubicBezTo>
                  <a:pt x="68222" y="6489700"/>
                  <a:pt x="0" y="6421478"/>
                  <a:pt x="0" y="6337322"/>
                </a:cubicBezTo>
                <a:lnTo>
                  <a:pt x="0" y="152378"/>
                </a:lnTo>
                <a:cubicBezTo>
                  <a:pt x="0" y="68278"/>
                  <a:pt x="68278" y="0"/>
                  <a:pt x="152378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585200" y="1879600"/>
            <a:ext cx="7048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مسؤولية المتعاقد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585200" y="2590800"/>
            <a:ext cx="6858000" cy="1193800"/>
          </a:xfrm>
          <a:custGeom>
            <a:avLst/>
            <a:gdLst/>
            <a:ahLst/>
            <a:cxnLst/>
            <a:rect l="l" t="t" r="r" b="b"/>
            <a:pathLst>
              <a:path w="6858000" h="1193800">
                <a:moveTo>
                  <a:pt x="101604" y="0"/>
                </a:moveTo>
                <a:lnTo>
                  <a:pt x="6756396" y="0"/>
                </a:lnTo>
                <a:cubicBezTo>
                  <a:pt x="6812510" y="0"/>
                  <a:pt x="6858000" y="45490"/>
                  <a:pt x="6858000" y="101604"/>
                </a:cubicBezTo>
                <a:lnTo>
                  <a:pt x="6858000" y="1092196"/>
                </a:lnTo>
                <a:cubicBezTo>
                  <a:pt x="6858000" y="1148310"/>
                  <a:pt x="6812510" y="1193800"/>
                  <a:pt x="6756396" y="1193800"/>
                </a:cubicBezTo>
                <a:lnTo>
                  <a:pt x="101604" y="1193800"/>
                </a:lnTo>
                <a:cubicBezTo>
                  <a:pt x="45490" y="1193800"/>
                  <a:pt x="0" y="1148310"/>
                  <a:pt x="0" y="1092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788400" y="2794000"/>
            <a:ext cx="657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التعويض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788400" y="3251200"/>
            <a:ext cx="65532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يجب أن يكون بقدر الضرر الفعلي الذي لحق بالإدارة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585200" y="3987800"/>
            <a:ext cx="6858000" cy="1193800"/>
          </a:xfrm>
          <a:custGeom>
            <a:avLst/>
            <a:gdLst/>
            <a:ahLst/>
            <a:cxnLst/>
            <a:rect l="l" t="t" r="r" b="b"/>
            <a:pathLst>
              <a:path w="6858000" h="1193800">
                <a:moveTo>
                  <a:pt x="101604" y="0"/>
                </a:moveTo>
                <a:lnTo>
                  <a:pt x="6756396" y="0"/>
                </a:lnTo>
                <a:cubicBezTo>
                  <a:pt x="6812510" y="0"/>
                  <a:pt x="6858000" y="45490"/>
                  <a:pt x="6858000" y="101604"/>
                </a:cubicBezTo>
                <a:lnTo>
                  <a:pt x="6858000" y="1092196"/>
                </a:lnTo>
                <a:cubicBezTo>
                  <a:pt x="6858000" y="1148310"/>
                  <a:pt x="6812510" y="1193800"/>
                  <a:pt x="6756396" y="1193800"/>
                </a:cubicBezTo>
                <a:lnTo>
                  <a:pt x="101604" y="1193800"/>
                </a:lnTo>
                <a:cubicBezTo>
                  <a:pt x="45490" y="1193800"/>
                  <a:pt x="0" y="1148310"/>
                  <a:pt x="0" y="1092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8788400" y="4191000"/>
            <a:ext cx="657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الجزاءات المالية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788400" y="4648200"/>
            <a:ext cx="65532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غرامات التأخير ومصادرة الضمانات في حالات الإخلال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585200" y="5384800"/>
            <a:ext cx="6858000" cy="1879600"/>
          </a:xfrm>
          <a:custGeom>
            <a:avLst/>
            <a:gdLst/>
            <a:ahLst/>
            <a:cxnLst/>
            <a:rect l="l" t="t" r="r" b="b"/>
            <a:pathLst>
              <a:path w="6858000" h="1879600">
                <a:moveTo>
                  <a:pt x="101592" y="0"/>
                </a:moveTo>
                <a:lnTo>
                  <a:pt x="6756408" y="0"/>
                </a:lnTo>
                <a:cubicBezTo>
                  <a:pt x="6812516" y="0"/>
                  <a:pt x="6858000" y="45484"/>
                  <a:pt x="6858000" y="101592"/>
                </a:cubicBezTo>
                <a:lnTo>
                  <a:pt x="6858000" y="1778008"/>
                </a:lnTo>
                <a:cubicBezTo>
                  <a:pt x="6858000" y="1834116"/>
                  <a:pt x="6812516" y="1879600"/>
                  <a:pt x="6756408" y="1879600"/>
                </a:cubicBezTo>
                <a:lnTo>
                  <a:pt x="101592" y="1879600"/>
                </a:lnTo>
                <a:cubicBezTo>
                  <a:pt x="45484" y="1879600"/>
                  <a:pt x="0" y="1834116"/>
                  <a:pt x="0" y="1778008"/>
                </a:cubicBezTo>
                <a:lnTo>
                  <a:pt x="0" y="101592"/>
                </a:lnTo>
                <a:cubicBezTo>
                  <a:pt x="0" y="45522"/>
                  <a:pt x="45522" y="0"/>
                  <a:pt x="10159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8788400" y="5588000"/>
            <a:ext cx="657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شروط المسؤولية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86800" y="6045200"/>
            <a:ext cx="655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إخلال بالالتزام التعاقدي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86800" y="6400800"/>
            <a:ext cx="655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حدوث ضرر فعلي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686800" y="6756400"/>
            <a:ext cx="6553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علاقة سببية بين الإخلال والضرر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8000" y="1574800"/>
            <a:ext cx="7442200" cy="4152900"/>
          </a:xfrm>
          <a:custGeom>
            <a:avLst/>
            <a:gdLst/>
            <a:ahLst/>
            <a:cxnLst/>
            <a:rect l="l" t="t" r="r" b="b"/>
            <a:pathLst>
              <a:path w="7442200" h="4152900">
                <a:moveTo>
                  <a:pt x="152411" y="0"/>
                </a:moveTo>
                <a:lnTo>
                  <a:pt x="7391400" y="0"/>
                </a:lnTo>
                <a:cubicBezTo>
                  <a:pt x="7419456" y="0"/>
                  <a:pt x="7442200" y="22744"/>
                  <a:pt x="7442200" y="50800"/>
                </a:cubicBezTo>
                <a:lnTo>
                  <a:pt x="7442200" y="4102100"/>
                </a:lnTo>
                <a:cubicBezTo>
                  <a:pt x="7442200" y="4130156"/>
                  <a:pt x="7419456" y="4152900"/>
                  <a:pt x="7391400" y="4152900"/>
                </a:cubicBezTo>
                <a:lnTo>
                  <a:pt x="152411" y="4152900"/>
                </a:lnTo>
                <a:cubicBezTo>
                  <a:pt x="68293" y="4152900"/>
                  <a:pt x="0" y="4084607"/>
                  <a:pt x="0" y="40004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7950200" y="1574800"/>
            <a:ext cx="50800" cy="4152900"/>
          </a:xfrm>
          <a:custGeom>
            <a:avLst/>
            <a:gdLst/>
            <a:ahLst/>
            <a:cxnLst/>
            <a:rect l="l" t="t" r="r" b="b"/>
            <a:pathLst>
              <a:path w="50800" h="4152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4102100"/>
                </a:lnTo>
                <a:cubicBezTo>
                  <a:pt x="50800" y="4130137"/>
                  <a:pt x="28037" y="4152900"/>
                  <a:pt x="0" y="4152900"/>
                </a:cubicBezTo>
                <a:lnTo>
                  <a:pt x="0" y="41529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9" name="Shape 17"/>
          <p:cNvSpPr/>
          <p:nvPr/>
        </p:nvSpPr>
        <p:spPr>
          <a:xfrm>
            <a:off x="7289800" y="18732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20" name="Text 18"/>
          <p:cNvSpPr/>
          <p:nvPr/>
        </p:nvSpPr>
        <p:spPr>
          <a:xfrm>
            <a:off x="1143000" y="1828800"/>
            <a:ext cx="66802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مسؤولية الإدارة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62000" y="2425700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25781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التأخر في الدفع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14400" y="2933700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المطالبة بالتعويض عن التأخر في سداد المستحقات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62000" y="3492500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914400" y="36449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التعديل غير المشروع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14400" y="4000500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المطالبة بالتعويض عن التعديلات التعسفية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62000" y="4559300"/>
            <a:ext cx="6908800" cy="914400"/>
          </a:xfrm>
          <a:custGeom>
            <a:avLst/>
            <a:gdLst/>
            <a:ahLst/>
            <a:cxnLst/>
            <a:rect l="l" t="t" r="r" b="b"/>
            <a:pathLst>
              <a:path w="6908800" h="914400">
                <a:moveTo>
                  <a:pt x="101599" y="0"/>
                </a:moveTo>
                <a:lnTo>
                  <a:pt x="6807201" y="0"/>
                </a:lnTo>
                <a:cubicBezTo>
                  <a:pt x="6863313" y="0"/>
                  <a:pt x="6908800" y="45487"/>
                  <a:pt x="6908800" y="101599"/>
                </a:cubicBezTo>
                <a:lnTo>
                  <a:pt x="6908800" y="812801"/>
                </a:lnTo>
                <a:cubicBezTo>
                  <a:pt x="6908800" y="868913"/>
                  <a:pt x="6863313" y="914400"/>
                  <a:pt x="6807201" y="914400"/>
                </a:cubicBezTo>
                <a:lnTo>
                  <a:pt x="101599" y="914400"/>
                </a:lnTo>
                <a:cubicBezTo>
                  <a:pt x="45487" y="914400"/>
                  <a:pt x="0" y="868913"/>
                  <a:pt x="0" y="8128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47117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الإنهاء غير المشروع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14400" y="5067300"/>
            <a:ext cx="6692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المطالبة بالتعويض عند الإنهاء دون سبب نظامي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08000" y="5930900"/>
            <a:ext cx="7442200" cy="2133600"/>
          </a:xfrm>
          <a:custGeom>
            <a:avLst/>
            <a:gdLst/>
            <a:ahLst/>
            <a:cxnLst/>
            <a:rect l="l" t="t" r="r" b="b"/>
            <a:pathLst>
              <a:path w="7442200" h="2133600">
                <a:moveTo>
                  <a:pt x="152403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2082800"/>
                </a:lnTo>
                <a:cubicBezTo>
                  <a:pt x="7442200" y="2110856"/>
                  <a:pt x="7419456" y="2133600"/>
                  <a:pt x="7391400" y="2133600"/>
                </a:cubicBezTo>
                <a:lnTo>
                  <a:pt x="152403" y="2133600"/>
                </a:lnTo>
                <a:cubicBezTo>
                  <a:pt x="68233" y="2133600"/>
                  <a:pt x="0" y="2065367"/>
                  <a:pt x="0" y="19811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7950200" y="5930900"/>
            <a:ext cx="50800" cy="2133600"/>
          </a:xfrm>
          <a:custGeom>
            <a:avLst/>
            <a:gdLst/>
            <a:ahLst/>
            <a:cxnLst/>
            <a:rect l="l" t="t" r="r" b="b"/>
            <a:pathLst>
              <a:path w="50800" h="2133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082800"/>
                </a:lnTo>
                <a:cubicBezTo>
                  <a:pt x="50800" y="2110837"/>
                  <a:pt x="28037" y="2133600"/>
                  <a:pt x="0" y="2133600"/>
                </a:cubicBezTo>
                <a:lnTo>
                  <a:pt x="0" y="21336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2" name="Shape 30"/>
          <p:cNvSpPr/>
          <p:nvPr/>
        </p:nvSpPr>
        <p:spPr>
          <a:xfrm>
            <a:off x="7353300" y="62357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4A90A4"/>
          </a:solidFill>
          <a:ln/>
        </p:spPr>
      </p:sp>
      <p:sp>
        <p:nvSpPr>
          <p:cNvPr id="33" name="Text 31"/>
          <p:cNvSpPr/>
          <p:nvPr/>
        </p:nvSpPr>
        <p:spPr>
          <a:xfrm>
            <a:off x="1079500" y="6184900"/>
            <a:ext cx="671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نطاق التعويض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7416800" y="67437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5" name="Text 33"/>
          <p:cNvSpPr/>
          <p:nvPr/>
        </p:nvSpPr>
        <p:spPr>
          <a:xfrm>
            <a:off x="5616575" y="6692900"/>
            <a:ext cx="1701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الأضرار المالية المباشرة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416800" y="71501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7" name="Text 35"/>
          <p:cNvSpPr/>
          <p:nvPr/>
        </p:nvSpPr>
        <p:spPr>
          <a:xfrm>
            <a:off x="5717381" y="7099300"/>
            <a:ext cx="1600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التكاليف الفعلية المثبتة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7416800" y="75565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FB2C36"/>
          </a:solidFill>
          <a:ln/>
        </p:spPr>
      </p:sp>
      <p:sp>
        <p:nvSpPr>
          <p:cNvPr id="39" name="Text 37"/>
          <p:cNvSpPr/>
          <p:nvPr/>
        </p:nvSpPr>
        <p:spPr>
          <a:xfrm>
            <a:off x="5587405" y="7505700"/>
            <a:ext cx="172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لا يشمل الأرباح المتوقعة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دراسة حالة - تحليل قضائي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55000" y="1574800"/>
            <a:ext cx="7467600" cy="2413000"/>
          </a:xfrm>
          <a:custGeom>
            <a:avLst/>
            <a:gdLst/>
            <a:ahLst/>
            <a:cxnLst/>
            <a:rect l="l" t="t" r="r" b="b"/>
            <a:pathLst>
              <a:path w="7467600" h="2413000">
                <a:moveTo>
                  <a:pt x="152405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2362200"/>
                </a:lnTo>
                <a:cubicBezTo>
                  <a:pt x="7467600" y="2390256"/>
                  <a:pt x="7444856" y="2413000"/>
                  <a:pt x="7416800" y="2413000"/>
                </a:cubicBezTo>
                <a:lnTo>
                  <a:pt x="152405" y="2413000"/>
                </a:lnTo>
                <a:cubicBezTo>
                  <a:pt x="68234" y="2413000"/>
                  <a:pt x="0" y="2344766"/>
                  <a:pt x="0" y="2260595"/>
                </a:cubicBezTo>
                <a:lnTo>
                  <a:pt x="0" y="152405"/>
                </a:lnTo>
                <a:cubicBezTo>
                  <a:pt x="0" y="68290"/>
                  <a:pt x="68290" y="0"/>
                  <a:pt x="15240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574800"/>
            <a:ext cx="50800" cy="2413000"/>
          </a:xfrm>
          <a:custGeom>
            <a:avLst/>
            <a:gdLst/>
            <a:ahLst/>
            <a:cxnLst/>
            <a:rect l="l" t="t" r="r" b="b"/>
            <a:pathLst>
              <a:path w="50800" h="24130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362200"/>
                </a:lnTo>
                <a:cubicBezTo>
                  <a:pt x="50800" y="2390237"/>
                  <a:pt x="28037" y="2413000"/>
                  <a:pt x="0" y="2413000"/>
                </a:cubicBezTo>
                <a:lnTo>
                  <a:pt x="0" y="24130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5125700" y="1879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8826500" y="1828800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وقائع النزاع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09000" y="2336800"/>
            <a:ext cx="6934200" cy="1397000"/>
          </a:xfrm>
          <a:custGeom>
            <a:avLst/>
            <a:gdLst/>
            <a:ahLst/>
            <a:cxnLst/>
            <a:rect l="l" t="t" r="r" b="b"/>
            <a:pathLst>
              <a:path w="6934200" h="1397000">
                <a:moveTo>
                  <a:pt x="101604" y="0"/>
                </a:moveTo>
                <a:lnTo>
                  <a:pt x="6832596" y="0"/>
                </a:lnTo>
                <a:cubicBezTo>
                  <a:pt x="6888710" y="0"/>
                  <a:pt x="6934200" y="45490"/>
                  <a:pt x="6934200" y="101604"/>
                </a:cubicBezTo>
                <a:lnTo>
                  <a:pt x="6934200" y="1295396"/>
                </a:lnTo>
                <a:cubicBezTo>
                  <a:pt x="6934200" y="1351510"/>
                  <a:pt x="6888710" y="1397000"/>
                  <a:pt x="6832596" y="1397000"/>
                </a:cubicBezTo>
                <a:lnTo>
                  <a:pt x="101604" y="1397000"/>
                </a:lnTo>
                <a:cubicBezTo>
                  <a:pt x="45490" y="1397000"/>
                  <a:pt x="0" y="1351510"/>
                  <a:pt x="0" y="12953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8712200" y="2540000"/>
            <a:ext cx="66294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تعاقدت جهة حكومية مع أحد المقاولين لتنفيذ مشروع بناء مدرسة. تأخر المقاول في تنفيذ المشروع لمدة 6 أشهر دون مبرر مشروع، رغم توجيه عدة إنذارات كتابية له. قامت الجهة الحكومية بفسخ العقد ومصادرة الضمان النهائي.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55000" y="4191000"/>
            <a:ext cx="7467600" cy="2082800"/>
          </a:xfrm>
          <a:custGeom>
            <a:avLst/>
            <a:gdLst/>
            <a:ahLst/>
            <a:cxnLst/>
            <a:rect l="l" t="t" r="r" b="b"/>
            <a:pathLst>
              <a:path w="7467600" h="2082800">
                <a:moveTo>
                  <a:pt x="152398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2032000"/>
                </a:lnTo>
                <a:cubicBezTo>
                  <a:pt x="7467600" y="2060037"/>
                  <a:pt x="7444837" y="2082800"/>
                  <a:pt x="7416800" y="2082800"/>
                </a:cubicBezTo>
                <a:lnTo>
                  <a:pt x="152398" y="2082800"/>
                </a:lnTo>
                <a:cubicBezTo>
                  <a:pt x="68231" y="2082800"/>
                  <a:pt x="0" y="2014569"/>
                  <a:pt x="0" y="1930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5722600" y="4191000"/>
            <a:ext cx="50800" cy="2082800"/>
          </a:xfrm>
          <a:custGeom>
            <a:avLst/>
            <a:gdLst/>
            <a:ahLst/>
            <a:cxnLst/>
            <a:rect l="l" t="t" r="r" b="b"/>
            <a:pathLst>
              <a:path w="50800" h="20828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032000"/>
                </a:lnTo>
                <a:cubicBezTo>
                  <a:pt x="50800" y="2060037"/>
                  <a:pt x="28037" y="2082800"/>
                  <a:pt x="0" y="2082800"/>
                </a:cubicBezTo>
                <a:lnTo>
                  <a:pt x="0" y="2082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15125700" y="44958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8826500" y="4445000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المسألة القانونية المحورية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509000" y="4953000"/>
            <a:ext cx="6934200" cy="1066800"/>
          </a:xfrm>
          <a:custGeom>
            <a:avLst/>
            <a:gdLst/>
            <a:ahLst/>
            <a:cxnLst/>
            <a:rect l="l" t="t" r="r" b="b"/>
            <a:pathLst>
              <a:path w="6934200" h="1066800">
                <a:moveTo>
                  <a:pt x="101602" y="0"/>
                </a:moveTo>
                <a:lnTo>
                  <a:pt x="6832598" y="0"/>
                </a:lnTo>
                <a:cubicBezTo>
                  <a:pt x="6888711" y="0"/>
                  <a:pt x="6934200" y="45489"/>
                  <a:pt x="6934200" y="101602"/>
                </a:cubicBezTo>
                <a:lnTo>
                  <a:pt x="6934200" y="965198"/>
                </a:lnTo>
                <a:cubicBezTo>
                  <a:pt x="6934200" y="1021311"/>
                  <a:pt x="6888711" y="1066800"/>
                  <a:pt x="6832598" y="1066800"/>
                </a:cubicBezTo>
                <a:lnTo>
                  <a:pt x="101602" y="1066800"/>
                </a:lnTo>
                <a:cubicBezTo>
                  <a:pt x="45489" y="1066800"/>
                  <a:pt x="0" y="1021311"/>
                  <a:pt x="0" y="9651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8712200" y="5156200"/>
            <a:ext cx="66294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هل فسخ الجهة الحكومية للعقد مشروع؟ وهل يحق للمقاول المطالبة بإعادة الضمان النهائي؟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55000" y="6477000"/>
            <a:ext cx="7467600" cy="2133600"/>
          </a:xfrm>
          <a:custGeom>
            <a:avLst/>
            <a:gdLst/>
            <a:ahLst/>
            <a:cxnLst/>
            <a:rect l="l" t="t" r="r" b="b"/>
            <a:pathLst>
              <a:path w="7467600" h="2133600">
                <a:moveTo>
                  <a:pt x="152403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2082800"/>
                </a:lnTo>
                <a:cubicBezTo>
                  <a:pt x="7467600" y="2110856"/>
                  <a:pt x="7444856" y="2133600"/>
                  <a:pt x="7416800" y="2133600"/>
                </a:cubicBezTo>
                <a:lnTo>
                  <a:pt x="152403" y="2133600"/>
                </a:lnTo>
                <a:cubicBezTo>
                  <a:pt x="68233" y="2133600"/>
                  <a:pt x="0" y="2065367"/>
                  <a:pt x="0" y="19811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5722600" y="6477000"/>
            <a:ext cx="50800" cy="2133600"/>
          </a:xfrm>
          <a:custGeom>
            <a:avLst/>
            <a:gdLst/>
            <a:ahLst/>
            <a:cxnLst/>
            <a:rect l="l" t="t" r="r" b="b"/>
            <a:pathLst>
              <a:path w="50800" h="2133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082800"/>
                </a:lnTo>
                <a:cubicBezTo>
                  <a:pt x="50800" y="2110837"/>
                  <a:pt x="28037" y="2133600"/>
                  <a:pt x="0" y="2133600"/>
                </a:cubicBezTo>
                <a:lnTo>
                  <a:pt x="0" y="21336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18" name="Shape 16"/>
          <p:cNvSpPr/>
          <p:nvPr/>
        </p:nvSpPr>
        <p:spPr>
          <a:xfrm>
            <a:off x="15125700" y="67818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4A90A4"/>
          </a:solidFill>
          <a:ln/>
        </p:spPr>
      </p:sp>
      <p:sp>
        <p:nvSpPr>
          <p:cNvPr id="19" name="Text 17"/>
          <p:cNvSpPr/>
          <p:nvPr/>
        </p:nvSpPr>
        <p:spPr>
          <a:xfrm>
            <a:off x="8826500" y="6731000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الأحكام والمبادئ المطبقة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5189200" y="7289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21" name="Text 19"/>
          <p:cNvSpPr/>
          <p:nvPr/>
        </p:nvSpPr>
        <p:spPr>
          <a:xfrm>
            <a:off x="12991306" y="7239000"/>
            <a:ext cx="2095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الإخلال الجوهري يبرر الفسخ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5189200" y="76962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23" name="Text 21"/>
          <p:cNvSpPr/>
          <p:nvPr/>
        </p:nvSpPr>
        <p:spPr>
          <a:xfrm>
            <a:off x="12882166" y="7645400"/>
            <a:ext cx="2209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وجوب توجيه الإنذار قبل الفسخ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5189200" y="81026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25" name="Text 23"/>
          <p:cNvSpPr/>
          <p:nvPr/>
        </p:nvSpPr>
        <p:spPr>
          <a:xfrm>
            <a:off x="12570420" y="8051800"/>
            <a:ext cx="2514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الفسخ المشروع لا يستحق التعويض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08000" y="1574800"/>
            <a:ext cx="7493000" cy="5194300"/>
          </a:xfrm>
          <a:custGeom>
            <a:avLst/>
            <a:gdLst/>
            <a:ahLst/>
            <a:cxnLst/>
            <a:rect l="l" t="t" r="r" b="b"/>
            <a:pathLst>
              <a:path w="7493000" h="5194300">
                <a:moveTo>
                  <a:pt x="152401" y="0"/>
                </a:moveTo>
                <a:lnTo>
                  <a:pt x="7340599" y="0"/>
                </a:lnTo>
                <a:cubicBezTo>
                  <a:pt x="7424768" y="0"/>
                  <a:pt x="7493000" y="68232"/>
                  <a:pt x="7493000" y="152401"/>
                </a:cubicBezTo>
                <a:lnTo>
                  <a:pt x="7493000" y="5041899"/>
                </a:lnTo>
                <a:cubicBezTo>
                  <a:pt x="7493000" y="5126068"/>
                  <a:pt x="7424768" y="5194300"/>
                  <a:pt x="7340599" y="5194300"/>
                </a:cubicBezTo>
                <a:lnTo>
                  <a:pt x="152401" y="5194300"/>
                </a:lnTo>
                <a:cubicBezTo>
                  <a:pt x="68232" y="5194300"/>
                  <a:pt x="0" y="5126068"/>
                  <a:pt x="0" y="5041899"/>
                </a:cubicBezTo>
                <a:lnTo>
                  <a:pt x="0" y="152401"/>
                </a:lnTo>
                <a:cubicBezTo>
                  <a:pt x="0" y="68288"/>
                  <a:pt x="68288" y="0"/>
                  <a:pt x="152401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812800" y="1879600"/>
            <a:ext cx="70358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حكم المحكمة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12800" y="2476500"/>
            <a:ext cx="6883400" cy="1193800"/>
          </a:xfrm>
          <a:custGeom>
            <a:avLst/>
            <a:gdLst/>
            <a:ahLst/>
            <a:cxnLst/>
            <a:rect l="l" t="t" r="r" b="b"/>
            <a:pathLst>
              <a:path w="6883400" h="1193800">
                <a:moveTo>
                  <a:pt x="101604" y="0"/>
                </a:moveTo>
                <a:lnTo>
                  <a:pt x="6781796" y="0"/>
                </a:lnTo>
                <a:cubicBezTo>
                  <a:pt x="6837910" y="0"/>
                  <a:pt x="6883400" y="45490"/>
                  <a:pt x="6883400" y="101604"/>
                </a:cubicBezTo>
                <a:lnTo>
                  <a:pt x="6883400" y="1092196"/>
                </a:lnTo>
                <a:cubicBezTo>
                  <a:pt x="6883400" y="1148310"/>
                  <a:pt x="6837910" y="1193800"/>
                  <a:pt x="6781796" y="1193800"/>
                </a:cubicBezTo>
                <a:lnTo>
                  <a:pt x="101604" y="1193800"/>
                </a:lnTo>
                <a:cubicBezTo>
                  <a:pt x="45490" y="1193800"/>
                  <a:pt x="0" y="1148310"/>
                  <a:pt x="0" y="1092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1016000" y="2679700"/>
            <a:ext cx="6591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قرار الفسخ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16000" y="3136900"/>
            <a:ext cx="6578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قضت المحكمة بأن فسخ العقد </a:t>
            </a:r>
            <a:pPr>
              <a:lnSpc>
                <a:spcPct val="140000"/>
              </a:lnSpc>
            </a:pPr>
            <a:r>
              <a:rPr lang="en-US" sz="16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مشروع</a:t>
            </a:r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لثبوت الإخلال الجوهري من المقاول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12800" y="3873500"/>
            <a:ext cx="6883400" cy="1193800"/>
          </a:xfrm>
          <a:custGeom>
            <a:avLst/>
            <a:gdLst/>
            <a:ahLst/>
            <a:cxnLst/>
            <a:rect l="l" t="t" r="r" b="b"/>
            <a:pathLst>
              <a:path w="6883400" h="1193800">
                <a:moveTo>
                  <a:pt x="101604" y="0"/>
                </a:moveTo>
                <a:lnTo>
                  <a:pt x="6781796" y="0"/>
                </a:lnTo>
                <a:cubicBezTo>
                  <a:pt x="6837910" y="0"/>
                  <a:pt x="6883400" y="45490"/>
                  <a:pt x="6883400" y="101604"/>
                </a:cubicBezTo>
                <a:lnTo>
                  <a:pt x="6883400" y="1092196"/>
                </a:lnTo>
                <a:cubicBezTo>
                  <a:pt x="6883400" y="1148310"/>
                  <a:pt x="6837910" y="1193800"/>
                  <a:pt x="6781796" y="1193800"/>
                </a:cubicBezTo>
                <a:lnTo>
                  <a:pt x="101604" y="1193800"/>
                </a:lnTo>
                <a:cubicBezTo>
                  <a:pt x="45490" y="1193800"/>
                  <a:pt x="0" y="1148310"/>
                  <a:pt x="0" y="1092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1016000" y="4076700"/>
            <a:ext cx="6591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الضمان النهائي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016000" y="4533900"/>
            <a:ext cx="6578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رفضت المحكمة مطالبة المقاول بإعادة الضمان النهائي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12800" y="5270500"/>
            <a:ext cx="6883400" cy="1193800"/>
          </a:xfrm>
          <a:custGeom>
            <a:avLst/>
            <a:gdLst/>
            <a:ahLst/>
            <a:cxnLst/>
            <a:rect l="l" t="t" r="r" b="b"/>
            <a:pathLst>
              <a:path w="6883400" h="1193800">
                <a:moveTo>
                  <a:pt x="101604" y="0"/>
                </a:moveTo>
                <a:lnTo>
                  <a:pt x="6781796" y="0"/>
                </a:lnTo>
                <a:cubicBezTo>
                  <a:pt x="6837910" y="0"/>
                  <a:pt x="6883400" y="45490"/>
                  <a:pt x="6883400" y="101604"/>
                </a:cubicBezTo>
                <a:lnTo>
                  <a:pt x="6883400" y="1092196"/>
                </a:lnTo>
                <a:cubicBezTo>
                  <a:pt x="6883400" y="1148310"/>
                  <a:pt x="6837910" y="1193800"/>
                  <a:pt x="6781796" y="1193800"/>
                </a:cubicBezTo>
                <a:lnTo>
                  <a:pt x="101604" y="1193800"/>
                </a:lnTo>
                <a:cubicBezTo>
                  <a:pt x="45490" y="1193800"/>
                  <a:pt x="0" y="1148310"/>
                  <a:pt x="0" y="1092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1016000" y="5473700"/>
            <a:ext cx="6591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التعويض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016000" y="5930900"/>
            <a:ext cx="6578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رفضت المحكمة دعوى التعويض المقابلة لعدم مشروعيتها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508000" y="6972300"/>
            <a:ext cx="7467600" cy="2133600"/>
          </a:xfrm>
          <a:custGeom>
            <a:avLst/>
            <a:gdLst/>
            <a:ahLst/>
            <a:cxnLst/>
            <a:rect l="l" t="t" r="r" b="b"/>
            <a:pathLst>
              <a:path w="7467600" h="2133600">
                <a:moveTo>
                  <a:pt x="152403" y="0"/>
                </a:moveTo>
                <a:lnTo>
                  <a:pt x="7416800" y="0"/>
                </a:lnTo>
                <a:cubicBezTo>
                  <a:pt x="7444837" y="0"/>
                  <a:pt x="7467600" y="22763"/>
                  <a:pt x="7467600" y="50800"/>
                </a:cubicBezTo>
                <a:lnTo>
                  <a:pt x="7467600" y="2082800"/>
                </a:lnTo>
                <a:cubicBezTo>
                  <a:pt x="7467600" y="2110856"/>
                  <a:pt x="7444856" y="2133600"/>
                  <a:pt x="7416800" y="2133600"/>
                </a:cubicBezTo>
                <a:lnTo>
                  <a:pt x="152403" y="2133600"/>
                </a:lnTo>
                <a:cubicBezTo>
                  <a:pt x="68233" y="2133600"/>
                  <a:pt x="0" y="2065367"/>
                  <a:pt x="0" y="19811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7975600" y="6972300"/>
            <a:ext cx="50800" cy="2133600"/>
          </a:xfrm>
          <a:custGeom>
            <a:avLst/>
            <a:gdLst/>
            <a:ahLst/>
            <a:cxnLst/>
            <a:rect l="l" t="t" r="r" b="b"/>
            <a:pathLst>
              <a:path w="50800" h="2133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082800"/>
                </a:lnTo>
                <a:cubicBezTo>
                  <a:pt x="50800" y="2110837"/>
                  <a:pt x="28037" y="2133600"/>
                  <a:pt x="0" y="2133600"/>
                </a:cubicBezTo>
                <a:lnTo>
                  <a:pt x="0" y="21336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39" name="Shape 37"/>
          <p:cNvSpPr/>
          <p:nvPr/>
        </p:nvSpPr>
        <p:spPr>
          <a:xfrm>
            <a:off x="7378700" y="72771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40" name="Text 38"/>
          <p:cNvSpPr/>
          <p:nvPr/>
        </p:nvSpPr>
        <p:spPr>
          <a:xfrm>
            <a:off x="1079500" y="7226300"/>
            <a:ext cx="6743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الدروس المستفادة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7442200" y="77851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42" name="Text 40"/>
          <p:cNvSpPr/>
          <p:nvPr/>
        </p:nvSpPr>
        <p:spPr>
          <a:xfrm>
            <a:off x="5143103" y="7734300"/>
            <a:ext cx="2197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أهمية توثيق الإخلال بالإنذارات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7442200" y="81915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44" name="Text 42"/>
          <p:cNvSpPr/>
          <p:nvPr/>
        </p:nvSpPr>
        <p:spPr>
          <a:xfrm>
            <a:off x="5067300" y="8140700"/>
            <a:ext cx="2273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ضرورة الالتزام بالجدول الزمني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7442200" y="85979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46" name="Text 44"/>
          <p:cNvSpPr/>
          <p:nvPr/>
        </p:nvSpPr>
        <p:spPr>
          <a:xfrm>
            <a:off x="4823420" y="8547100"/>
            <a:ext cx="2514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الفسخ المشروع لا يستحق التعويض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النشاط التفاعلي - تعليمات عامة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80400" y="1574800"/>
            <a:ext cx="7467600" cy="7670800"/>
          </a:xfrm>
          <a:custGeom>
            <a:avLst/>
            <a:gdLst/>
            <a:ahLst/>
            <a:cxnLst/>
            <a:rect l="l" t="t" r="r" b="b"/>
            <a:pathLst>
              <a:path w="7467600" h="7670800">
                <a:moveTo>
                  <a:pt x="152414" y="0"/>
                </a:moveTo>
                <a:lnTo>
                  <a:pt x="7315186" y="0"/>
                </a:lnTo>
                <a:cubicBezTo>
                  <a:pt x="7399362" y="0"/>
                  <a:pt x="7467600" y="68238"/>
                  <a:pt x="7467600" y="152414"/>
                </a:cubicBezTo>
                <a:lnTo>
                  <a:pt x="7467600" y="7518386"/>
                </a:lnTo>
                <a:cubicBezTo>
                  <a:pt x="7467600" y="7602562"/>
                  <a:pt x="7399362" y="7670800"/>
                  <a:pt x="7315186" y="7670800"/>
                </a:cubicBezTo>
                <a:lnTo>
                  <a:pt x="152414" y="7670800"/>
                </a:lnTo>
                <a:cubicBezTo>
                  <a:pt x="68238" y="7670800"/>
                  <a:pt x="0" y="7602562"/>
                  <a:pt x="0" y="7518386"/>
                </a:cubicBezTo>
                <a:lnTo>
                  <a:pt x="0" y="152414"/>
                </a:lnTo>
                <a:cubicBezTo>
                  <a:pt x="0" y="68294"/>
                  <a:pt x="68294" y="0"/>
                  <a:pt x="152414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585200" y="1879600"/>
            <a:ext cx="7048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تقسيم المجموعات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585200" y="2590800"/>
            <a:ext cx="6858000" cy="3073400"/>
          </a:xfrm>
          <a:custGeom>
            <a:avLst/>
            <a:gdLst/>
            <a:ahLst/>
            <a:cxnLst/>
            <a:rect l="l" t="t" r="r" b="b"/>
            <a:pathLst>
              <a:path w="6858000" h="3073400">
                <a:moveTo>
                  <a:pt x="101607" y="0"/>
                </a:moveTo>
                <a:lnTo>
                  <a:pt x="6756393" y="0"/>
                </a:lnTo>
                <a:cubicBezTo>
                  <a:pt x="6812509" y="0"/>
                  <a:pt x="6858000" y="45491"/>
                  <a:pt x="6858000" y="101607"/>
                </a:cubicBezTo>
                <a:lnTo>
                  <a:pt x="6858000" y="2971793"/>
                </a:lnTo>
                <a:cubicBezTo>
                  <a:pt x="6858000" y="3027909"/>
                  <a:pt x="6812509" y="3073400"/>
                  <a:pt x="6756393" y="3073400"/>
                </a:cubicBezTo>
                <a:lnTo>
                  <a:pt x="101607" y="3073400"/>
                </a:lnTo>
                <a:cubicBezTo>
                  <a:pt x="45491" y="3073400"/>
                  <a:pt x="0" y="3027909"/>
                  <a:pt x="0" y="2971793"/>
                </a:cubicBezTo>
                <a:lnTo>
                  <a:pt x="0" y="101607"/>
                </a:lnTo>
                <a:cubicBezTo>
                  <a:pt x="0" y="45528"/>
                  <a:pt x="45528" y="0"/>
                  <a:pt x="101607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4376400" y="28448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4300200" y="2844800"/>
            <a:ext cx="9652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أ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914511" y="3054350"/>
            <a:ext cx="14097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المجموعة أ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839200" y="3810000"/>
            <a:ext cx="6451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تحليل حالة عقد مقاولة حكومية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4935200" y="43434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13428067" y="4292600"/>
            <a:ext cx="1409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دراسة وقائع الحالة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4935200" y="4749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4" name="Text 12"/>
          <p:cNvSpPr/>
          <p:nvPr/>
        </p:nvSpPr>
        <p:spPr>
          <a:xfrm>
            <a:off x="13163550" y="4699000"/>
            <a:ext cx="1676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تحديد المسائل القانونية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4935200" y="51562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6" name="Text 14"/>
          <p:cNvSpPr/>
          <p:nvPr/>
        </p:nvSpPr>
        <p:spPr>
          <a:xfrm>
            <a:off x="13263563" y="5105400"/>
            <a:ext cx="157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صياغة الحل القانوني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585200" y="5867400"/>
            <a:ext cx="6858000" cy="3073400"/>
          </a:xfrm>
          <a:custGeom>
            <a:avLst/>
            <a:gdLst/>
            <a:ahLst/>
            <a:cxnLst/>
            <a:rect l="l" t="t" r="r" b="b"/>
            <a:pathLst>
              <a:path w="6858000" h="3073400">
                <a:moveTo>
                  <a:pt x="101607" y="0"/>
                </a:moveTo>
                <a:lnTo>
                  <a:pt x="6756393" y="0"/>
                </a:lnTo>
                <a:cubicBezTo>
                  <a:pt x="6812509" y="0"/>
                  <a:pt x="6858000" y="45491"/>
                  <a:pt x="6858000" y="101607"/>
                </a:cubicBezTo>
                <a:lnTo>
                  <a:pt x="6858000" y="2971793"/>
                </a:lnTo>
                <a:cubicBezTo>
                  <a:pt x="6858000" y="3027909"/>
                  <a:pt x="6812509" y="3073400"/>
                  <a:pt x="6756393" y="3073400"/>
                </a:cubicBezTo>
                <a:lnTo>
                  <a:pt x="101607" y="3073400"/>
                </a:lnTo>
                <a:cubicBezTo>
                  <a:pt x="45491" y="3073400"/>
                  <a:pt x="0" y="3027909"/>
                  <a:pt x="0" y="2971793"/>
                </a:cubicBezTo>
                <a:lnTo>
                  <a:pt x="0" y="101607"/>
                </a:lnTo>
                <a:cubicBezTo>
                  <a:pt x="0" y="45528"/>
                  <a:pt x="45528" y="0"/>
                  <a:pt x="101607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4376400" y="61214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14300200" y="6121400"/>
            <a:ext cx="9652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ب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772827" y="6330950"/>
            <a:ext cx="15494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المجموعة ب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839200" y="7086600"/>
            <a:ext cx="6451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تحليل حالة عقد توريد حكومي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4935200" y="76200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23" name="Text 21"/>
          <p:cNvSpPr/>
          <p:nvPr/>
        </p:nvSpPr>
        <p:spPr>
          <a:xfrm>
            <a:off x="13428067" y="7569200"/>
            <a:ext cx="1409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دراسة وقائع الحالة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4935200" y="80264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25" name="Text 23"/>
          <p:cNvSpPr/>
          <p:nvPr/>
        </p:nvSpPr>
        <p:spPr>
          <a:xfrm>
            <a:off x="13163550" y="7975600"/>
            <a:ext cx="1676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تحديد المسائل القانونية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4935200" y="8432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27" name="Text 25"/>
          <p:cNvSpPr/>
          <p:nvPr/>
        </p:nvSpPr>
        <p:spPr>
          <a:xfrm>
            <a:off x="13263563" y="8382000"/>
            <a:ext cx="157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صياغة الحل القانوني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08000" y="1574800"/>
            <a:ext cx="7442200" cy="3594100"/>
          </a:xfrm>
          <a:custGeom>
            <a:avLst/>
            <a:gdLst/>
            <a:ahLst/>
            <a:cxnLst/>
            <a:rect l="l" t="t" r="r" b="b"/>
            <a:pathLst>
              <a:path w="7442200" h="3594100">
                <a:moveTo>
                  <a:pt x="152390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3543300"/>
                </a:lnTo>
                <a:cubicBezTo>
                  <a:pt x="7442200" y="3571337"/>
                  <a:pt x="7419437" y="3594100"/>
                  <a:pt x="7391400" y="3594100"/>
                </a:cubicBezTo>
                <a:lnTo>
                  <a:pt x="152390" y="3594100"/>
                </a:lnTo>
                <a:cubicBezTo>
                  <a:pt x="68227" y="3594100"/>
                  <a:pt x="0" y="3525873"/>
                  <a:pt x="0" y="3441710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950200" y="1574800"/>
            <a:ext cx="50800" cy="3594100"/>
          </a:xfrm>
          <a:custGeom>
            <a:avLst/>
            <a:gdLst/>
            <a:ahLst/>
            <a:cxnLst/>
            <a:rect l="l" t="t" r="r" b="b"/>
            <a:pathLst>
              <a:path w="50800" h="35941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3543300"/>
                </a:lnTo>
                <a:cubicBezTo>
                  <a:pt x="50800" y="3571337"/>
                  <a:pt x="28037" y="3594100"/>
                  <a:pt x="0" y="3594100"/>
                </a:cubicBezTo>
                <a:lnTo>
                  <a:pt x="0" y="35941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0" name="Shape 28"/>
          <p:cNvSpPr/>
          <p:nvPr/>
        </p:nvSpPr>
        <p:spPr>
          <a:xfrm>
            <a:off x="7289800" y="18732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31" name="Text 29"/>
          <p:cNvSpPr/>
          <p:nvPr/>
        </p:nvSpPr>
        <p:spPr>
          <a:xfrm>
            <a:off x="1143000" y="1828800"/>
            <a:ext cx="66802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خطوات النشاط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162800" y="24257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3" name="Text 31"/>
          <p:cNvSpPr/>
          <p:nvPr/>
        </p:nvSpPr>
        <p:spPr>
          <a:xfrm>
            <a:off x="7112000" y="2425700"/>
            <a:ext cx="609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162352" y="2425700"/>
            <a:ext cx="1955800" cy="431800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قراءة الحالة القانونية بعناية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7162800" y="30861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6" name="Text 34"/>
          <p:cNvSpPr/>
          <p:nvPr/>
        </p:nvSpPr>
        <p:spPr>
          <a:xfrm>
            <a:off x="7112000" y="3086100"/>
            <a:ext cx="609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848423" y="3086100"/>
            <a:ext cx="2260600" cy="431800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تحديد المسائل القانونية المحورية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7162800" y="3746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9" name="Text 37"/>
          <p:cNvSpPr/>
          <p:nvPr/>
        </p:nvSpPr>
        <p:spPr>
          <a:xfrm>
            <a:off x="7112000" y="3746500"/>
            <a:ext cx="609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4822825" y="3746500"/>
            <a:ext cx="2286000" cy="431800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تطبيق الأحكام والمبادئ القانونية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7162800" y="44069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42" name="Text 40"/>
          <p:cNvSpPr/>
          <p:nvPr/>
        </p:nvSpPr>
        <p:spPr>
          <a:xfrm>
            <a:off x="7112000" y="4406900"/>
            <a:ext cx="609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4961136" y="4406900"/>
            <a:ext cx="2146300" cy="431800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صياغة الحل القانوني المناسب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08000" y="5372100"/>
            <a:ext cx="7442200" cy="3238500"/>
          </a:xfrm>
          <a:custGeom>
            <a:avLst/>
            <a:gdLst/>
            <a:ahLst/>
            <a:cxnLst/>
            <a:rect l="l" t="t" r="r" b="b"/>
            <a:pathLst>
              <a:path w="7442200" h="3238500">
                <a:moveTo>
                  <a:pt x="152404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3187700"/>
                </a:lnTo>
                <a:cubicBezTo>
                  <a:pt x="7442200" y="3215756"/>
                  <a:pt x="7419456" y="3238500"/>
                  <a:pt x="7391400" y="3238500"/>
                </a:cubicBezTo>
                <a:lnTo>
                  <a:pt x="152404" y="3238500"/>
                </a:lnTo>
                <a:cubicBezTo>
                  <a:pt x="68234" y="3238500"/>
                  <a:pt x="0" y="3170266"/>
                  <a:pt x="0" y="30860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7950200" y="5372100"/>
            <a:ext cx="50800" cy="3238500"/>
          </a:xfrm>
          <a:custGeom>
            <a:avLst/>
            <a:gdLst/>
            <a:ahLst/>
            <a:cxnLst/>
            <a:rect l="l" t="t" r="r" b="b"/>
            <a:pathLst>
              <a:path w="50800" h="32385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3187700"/>
                </a:lnTo>
                <a:cubicBezTo>
                  <a:pt x="50800" y="3215737"/>
                  <a:pt x="28037" y="3238500"/>
                  <a:pt x="0" y="3238500"/>
                </a:cubicBezTo>
                <a:lnTo>
                  <a:pt x="0" y="32385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6" name="Shape 44"/>
          <p:cNvSpPr/>
          <p:nvPr/>
        </p:nvSpPr>
        <p:spPr>
          <a:xfrm>
            <a:off x="7289800" y="56705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47" name="Text 45"/>
          <p:cNvSpPr/>
          <p:nvPr/>
        </p:nvSpPr>
        <p:spPr>
          <a:xfrm>
            <a:off x="1143000" y="5626100"/>
            <a:ext cx="66802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المدة والتنظيم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762000" y="6223000"/>
            <a:ext cx="6908800" cy="609600"/>
          </a:xfrm>
          <a:custGeom>
            <a:avLst/>
            <a:gdLst/>
            <a:ahLst/>
            <a:cxnLst/>
            <a:rect l="l" t="t" r="r" b="b"/>
            <a:pathLst>
              <a:path w="6908800" h="609600">
                <a:moveTo>
                  <a:pt x="101602" y="0"/>
                </a:moveTo>
                <a:lnTo>
                  <a:pt x="6807198" y="0"/>
                </a:lnTo>
                <a:cubicBezTo>
                  <a:pt x="6863311" y="0"/>
                  <a:pt x="6908800" y="45489"/>
                  <a:pt x="6908800" y="101602"/>
                </a:cubicBezTo>
                <a:lnTo>
                  <a:pt x="6908800" y="507998"/>
                </a:lnTo>
                <a:cubicBezTo>
                  <a:pt x="6908800" y="564111"/>
                  <a:pt x="6863311" y="609600"/>
                  <a:pt x="68071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914400" y="63754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مدة النشاط: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20 دقيقة للتحليل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762000" y="6985000"/>
            <a:ext cx="6908800" cy="609600"/>
          </a:xfrm>
          <a:custGeom>
            <a:avLst/>
            <a:gdLst/>
            <a:ahLst/>
            <a:cxnLst/>
            <a:rect l="l" t="t" r="r" b="b"/>
            <a:pathLst>
              <a:path w="6908800" h="609600">
                <a:moveTo>
                  <a:pt x="101602" y="0"/>
                </a:moveTo>
                <a:lnTo>
                  <a:pt x="6807198" y="0"/>
                </a:lnTo>
                <a:cubicBezTo>
                  <a:pt x="6863311" y="0"/>
                  <a:pt x="6908800" y="45489"/>
                  <a:pt x="6908800" y="101602"/>
                </a:cubicBezTo>
                <a:lnTo>
                  <a:pt x="6908800" y="507998"/>
                </a:lnTo>
                <a:cubicBezTo>
                  <a:pt x="6908800" y="564111"/>
                  <a:pt x="6863311" y="609600"/>
                  <a:pt x="68071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51" name="Text 49"/>
          <p:cNvSpPr/>
          <p:nvPr/>
        </p:nvSpPr>
        <p:spPr>
          <a:xfrm>
            <a:off x="914400" y="71374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مدة العرض: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5 دقائق لكل مجموعة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762000" y="7747000"/>
            <a:ext cx="6908800" cy="609600"/>
          </a:xfrm>
          <a:custGeom>
            <a:avLst/>
            <a:gdLst/>
            <a:ahLst/>
            <a:cxnLst/>
            <a:rect l="l" t="t" r="r" b="b"/>
            <a:pathLst>
              <a:path w="6908800" h="609600">
                <a:moveTo>
                  <a:pt x="101602" y="0"/>
                </a:moveTo>
                <a:lnTo>
                  <a:pt x="6807198" y="0"/>
                </a:lnTo>
                <a:cubicBezTo>
                  <a:pt x="6863311" y="0"/>
                  <a:pt x="6908800" y="45489"/>
                  <a:pt x="6908800" y="101602"/>
                </a:cubicBezTo>
                <a:lnTo>
                  <a:pt x="6908800" y="507998"/>
                </a:lnTo>
                <a:cubicBezTo>
                  <a:pt x="6908800" y="564111"/>
                  <a:pt x="6863311" y="609600"/>
                  <a:pt x="68071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53" name="Text 51"/>
          <p:cNvSpPr/>
          <p:nvPr/>
        </p:nvSpPr>
        <p:spPr>
          <a:xfrm>
            <a:off x="914400" y="78994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المناقشة: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10 دقائق مشتركة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النشاط التفاعلي - المجموعة أ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6726039" y="1574800"/>
            <a:ext cx="8991600" cy="2501900"/>
          </a:xfrm>
          <a:custGeom>
            <a:avLst/>
            <a:gdLst/>
            <a:ahLst/>
            <a:cxnLst/>
            <a:rect l="l" t="t" r="r" b="b"/>
            <a:pathLst>
              <a:path w="8991600" h="2501900">
                <a:moveTo>
                  <a:pt x="152391" y="0"/>
                </a:moveTo>
                <a:lnTo>
                  <a:pt x="8940800" y="0"/>
                </a:lnTo>
                <a:cubicBezTo>
                  <a:pt x="8968837" y="0"/>
                  <a:pt x="8991600" y="22763"/>
                  <a:pt x="8991600" y="50800"/>
                </a:cubicBezTo>
                <a:lnTo>
                  <a:pt x="8991600" y="2451100"/>
                </a:lnTo>
                <a:cubicBezTo>
                  <a:pt x="8991600" y="2479156"/>
                  <a:pt x="8968856" y="2501900"/>
                  <a:pt x="8940800" y="2501900"/>
                </a:cubicBezTo>
                <a:lnTo>
                  <a:pt x="152391" y="2501900"/>
                </a:lnTo>
                <a:cubicBezTo>
                  <a:pt x="68284" y="2501900"/>
                  <a:pt x="0" y="2433616"/>
                  <a:pt x="0" y="2349509"/>
                </a:cubicBezTo>
                <a:lnTo>
                  <a:pt x="0" y="152391"/>
                </a:lnTo>
                <a:cubicBezTo>
                  <a:pt x="0" y="68284"/>
                  <a:pt x="68284" y="0"/>
                  <a:pt x="1523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17639" y="1574800"/>
            <a:ext cx="50800" cy="2501900"/>
          </a:xfrm>
          <a:custGeom>
            <a:avLst/>
            <a:gdLst/>
            <a:ahLst/>
            <a:cxnLst/>
            <a:rect l="l" t="t" r="r" b="b"/>
            <a:pathLst>
              <a:path w="50800" h="2501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451100"/>
                </a:lnTo>
                <a:cubicBezTo>
                  <a:pt x="50800" y="2479137"/>
                  <a:pt x="28037" y="2501900"/>
                  <a:pt x="0" y="2501900"/>
                </a:cubicBezTo>
                <a:lnTo>
                  <a:pt x="0" y="25019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5062200" y="18732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7361039" y="1828800"/>
            <a:ext cx="8229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وقائع الحالة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980039" y="2425700"/>
            <a:ext cx="8458200" cy="1397000"/>
          </a:xfrm>
          <a:custGeom>
            <a:avLst/>
            <a:gdLst/>
            <a:ahLst/>
            <a:cxnLst/>
            <a:rect l="l" t="t" r="r" b="b"/>
            <a:pathLst>
              <a:path w="8458200" h="1397000">
                <a:moveTo>
                  <a:pt x="101604" y="0"/>
                </a:moveTo>
                <a:lnTo>
                  <a:pt x="8356596" y="0"/>
                </a:lnTo>
                <a:cubicBezTo>
                  <a:pt x="8412710" y="0"/>
                  <a:pt x="8458200" y="45490"/>
                  <a:pt x="8458200" y="101604"/>
                </a:cubicBezTo>
                <a:lnTo>
                  <a:pt x="8458200" y="1295396"/>
                </a:lnTo>
                <a:cubicBezTo>
                  <a:pt x="8458200" y="1351510"/>
                  <a:pt x="8412710" y="1397000"/>
                  <a:pt x="8356596" y="1397000"/>
                </a:cubicBezTo>
                <a:lnTo>
                  <a:pt x="101604" y="1397000"/>
                </a:lnTo>
                <a:cubicBezTo>
                  <a:pt x="45490" y="1397000"/>
                  <a:pt x="0" y="1351510"/>
                  <a:pt x="0" y="12953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7183239" y="2628900"/>
            <a:ext cx="81534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تعاقدت بلدية مع مقاول لبناء حديقة عامة بقيمة 2 مليون ريال. اشترط العقد إنهاء المشروع خلال 6 أشهر. بعد 4 أشهر، تبين أن المقاول أنجز فقط 30% من المشروع دون مبرر مقبول. قامت البلدية بإنذار المقاول ومنحته مهلة شهرين إضافية. بعد انتهاء المهلة، كان المشروع قد بلغ 45% فقط.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726039" y="4279900"/>
            <a:ext cx="8991600" cy="3238500"/>
          </a:xfrm>
          <a:custGeom>
            <a:avLst/>
            <a:gdLst/>
            <a:ahLst/>
            <a:cxnLst/>
            <a:rect l="l" t="t" r="r" b="b"/>
            <a:pathLst>
              <a:path w="8991600" h="3238500">
                <a:moveTo>
                  <a:pt x="152404" y="0"/>
                </a:moveTo>
                <a:lnTo>
                  <a:pt x="8940800" y="0"/>
                </a:lnTo>
                <a:cubicBezTo>
                  <a:pt x="8968837" y="0"/>
                  <a:pt x="8991600" y="22763"/>
                  <a:pt x="8991600" y="50800"/>
                </a:cubicBezTo>
                <a:lnTo>
                  <a:pt x="8991600" y="3187700"/>
                </a:lnTo>
                <a:cubicBezTo>
                  <a:pt x="8991600" y="3215756"/>
                  <a:pt x="8968856" y="3238500"/>
                  <a:pt x="8940800" y="3238500"/>
                </a:cubicBezTo>
                <a:lnTo>
                  <a:pt x="152404" y="3238500"/>
                </a:lnTo>
                <a:cubicBezTo>
                  <a:pt x="68234" y="3238500"/>
                  <a:pt x="0" y="3170266"/>
                  <a:pt x="0" y="30860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5717639" y="4279900"/>
            <a:ext cx="50800" cy="3238500"/>
          </a:xfrm>
          <a:custGeom>
            <a:avLst/>
            <a:gdLst/>
            <a:ahLst/>
            <a:cxnLst/>
            <a:rect l="l" t="t" r="r" b="b"/>
            <a:pathLst>
              <a:path w="50800" h="32385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3187700"/>
                </a:lnTo>
                <a:cubicBezTo>
                  <a:pt x="50800" y="3215737"/>
                  <a:pt x="28037" y="3238500"/>
                  <a:pt x="0" y="3238500"/>
                </a:cubicBezTo>
                <a:lnTo>
                  <a:pt x="0" y="32385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15062200" y="45783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7361039" y="4533900"/>
            <a:ext cx="8229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الأسئلة التحليلية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980039" y="5130800"/>
            <a:ext cx="8458200" cy="609600"/>
          </a:xfrm>
          <a:custGeom>
            <a:avLst/>
            <a:gdLst/>
            <a:ahLst/>
            <a:cxnLst/>
            <a:rect l="l" t="t" r="r" b="b"/>
            <a:pathLst>
              <a:path w="8458200" h="609600">
                <a:moveTo>
                  <a:pt x="101602" y="0"/>
                </a:moveTo>
                <a:lnTo>
                  <a:pt x="8356598" y="0"/>
                </a:lnTo>
                <a:cubicBezTo>
                  <a:pt x="8412711" y="0"/>
                  <a:pt x="8458200" y="45489"/>
                  <a:pt x="8458200" y="101602"/>
                </a:cubicBezTo>
                <a:lnTo>
                  <a:pt x="8458200" y="507998"/>
                </a:lnTo>
                <a:cubicBezTo>
                  <a:pt x="8458200" y="564111"/>
                  <a:pt x="8412711" y="609600"/>
                  <a:pt x="8356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7132439" y="5283200"/>
            <a:ext cx="825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1. ما هي المسألة القانونية المحورية في هذه الحالة؟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980039" y="5892800"/>
            <a:ext cx="8458200" cy="609600"/>
          </a:xfrm>
          <a:custGeom>
            <a:avLst/>
            <a:gdLst/>
            <a:ahLst/>
            <a:cxnLst/>
            <a:rect l="l" t="t" r="r" b="b"/>
            <a:pathLst>
              <a:path w="8458200" h="609600">
                <a:moveTo>
                  <a:pt x="101602" y="0"/>
                </a:moveTo>
                <a:lnTo>
                  <a:pt x="8356598" y="0"/>
                </a:lnTo>
                <a:cubicBezTo>
                  <a:pt x="8412711" y="0"/>
                  <a:pt x="8458200" y="45489"/>
                  <a:pt x="8458200" y="101602"/>
                </a:cubicBezTo>
                <a:lnTo>
                  <a:pt x="8458200" y="507998"/>
                </a:lnTo>
                <a:cubicBezTo>
                  <a:pt x="8458200" y="564111"/>
                  <a:pt x="8412711" y="609600"/>
                  <a:pt x="8356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7132439" y="6045200"/>
            <a:ext cx="825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2. هل يحق للبلدية فسخ العقد؟ وما هي الشروط؟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980039" y="6654800"/>
            <a:ext cx="8458200" cy="609600"/>
          </a:xfrm>
          <a:custGeom>
            <a:avLst/>
            <a:gdLst/>
            <a:ahLst/>
            <a:cxnLst/>
            <a:rect l="l" t="t" r="r" b="b"/>
            <a:pathLst>
              <a:path w="8458200" h="609600">
                <a:moveTo>
                  <a:pt x="101602" y="0"/>
                </a:moveTo>
                <a:lnTo>
                  <a:pt x="8356598" y="0"/>
                </a:lnTo>
                <a:cubicBezTo>
                  <a:pt x="8412711" y="0"/>
                  <a:pt x="8458200" y="45489"/>
                  <a:pt x="8458200" y="101602"/>
                </a:cubicBezTo>
                <a:lnTo>
                  <a:pt x="8458200" y="507998"/>
                </a:lnTo>
                <a:cubicBezTo>
                  <a:pt x="8458200" y="564111"/>
                  <a:pt x="8412711" y="609600"/>
                  <a:pt x="8356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7132439" y="6807200"/>
            <a:ext cx="825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3. ما هي الآثار القانونية المترتبة على الفسخ؟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8000" y="1574800"/>
            <a:ext cx="5918200" cy="4000500"/>
          </a:xfrm>
          <a:custGeom>
            <a:avLst/>
            <a:gdLst/>
            <a:ahLst/>
            <a:cxnLst/>
            <a:rect l="l" t="t" r="r" b="b"/>
            <a:pathLst>
              <a:path w="5918200" h="4000500">
                <a:moveTo>
                  <a:pt x="152419" y="0"/>
                </a:moveTo>
                <a:lnTo>
                  <a:pt x="5765781" y="0"/>
                </a:lnTo>
                <a:cubicBezTo>
                  <a:pt x="5849960" y="0"/>
                  <a:pt x="5918200" y="68240"/>
                  <a:pt x="5918200" y="152419"/>
                </a:cubicBezTo>
                <a:lnTo>
                  <a:pt x="5918200" y="3848081"/>
                </a:lnTo>
                <a:cubicBezTo>
                  <a:pt x="5918200" y="3932260"/>
                  <a:pt x="5849960" y="4000500"/>
                  <a:pt x="5765781" y="4000500"/>
                </a:cubicBezTo>
                <a:lnTo>
                  <a:pt x="152419" y="4000500"/>
                </a:lnTo>
                <a:cubicBezTo>
                  <a:pt x="68240" y="4000500"/>
                  <a:pt x="0" y="3932260"/>
                  <a:pt x="0" y="3848081"/>
                </a:cubicBezTo>
                <a:lnTo>
                  <a:pt x="0" y="152419"/>
                </a:lnTo>
                <a:cubicBezTo>
                  <a:pt x="0" y="68297"/>
                  <a:pt x="68297" y="0"/>
                  <a:pt x="152419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762000" y="1828800"/>
            <a:ext cx="5562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توجيهات للتحليل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62000" y="2425700"/>
            <a:ext cx="5410200" cy="609600"/>
          </a:xfrm>
          <a:custGeom>
            <a:avLst/>
            <a:gdLst/>
            <a:ahLst/>
            <a:cxnLst/>
            <a:rect l="l" t="t" r="r" b="b"/>
            <a:pathLst>
              <a:path w="5410200" h="609600">
                <a:moveTo>
                  <a:pt x="101602" y="0"/>
                </a:moveTo>
                <a:lnTo>
                  <a:pt x="5308598" y="0"/>
                </a:lnTo>
                <a:cubicBezTo>
                  <a:pt x="5364711" y="0"/>
                  <a:pt x="5410200" y="45489"/>
                  <a:pt x="5410200" y="101602"/>
                </a:cubicBezTo>
                <a:lnTo>
                  <a:pt x="5410200" y="507998"/>
                </a:lnTo>
                <a:cubicBezTo>
                  <a:pt x="5410200" y="564111"/>
                  <a:pt x="5364711" y="609600"/>
                  <a:pt x="5308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914400" y="2578100"/>
            <a:ext cx="520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حدد نوع العقد وخصائصه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62000" y="3187700"/>
            <a:ext cx="5410200" cy="609600"/>
          </a:xfrm>
          <a:custGeom>
            <a:avLst/>
            <a:gdLst/>
            <a:ahLst/>
            <a:cxnLst/>
            <a:rect l="l" t="t" r="r" b="b"/>
            <a:pathLst>
              <a:path w="5410200" h="609600">
                <a:moveTo>
                  <a:pt x="101602" y="0"/>
                </a:moveTo>
                <a:lnTo>
                  <a:pt x="5308598" y="0"/>
                </a:lnTo>
                <a:cubicBezTo>
                  <a:pt x="5364711" y="0"/>
                  <a:pt x="5410200" y="45489"/>
                  <a:pt x="5410200" y="101602"/>
                </a:cubicBezTo>
                <a:lnTo>
                  <a:pt x="5410200" y="507998"/>
                </a:lnTo>
                <a:cubicBezTo>
                  <a:pt x="5410200" y="564111"/>
                  <a:pt x="5364711" y="609600"/>
                  <a:pt x="5308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914400" y="3340100"/>
            <a:ext cx="520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حدد حالات الفسخ المنصوص عليها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62000" y="3949700"/>
            <a:ext cx="5410200" cy="609600"/>
          </a:xfrm>
          <a:custGeom>
            <a:avLst/>
            <a:gdLst/>
            <a:ahLst/>
            <a:cxnLst/>
            <a:rect l="l" t="t" r="r" b="b"/>
            <a:pathLst>
              <a:path w="5410200" h="609600">
                <a:moveTo>
                  <a:pt x="101602" y="0"/>
                </a:moveTo>
                <a:lnTo>
                  <a:pt x="5308598" y="0"/>
                </a:lnTo>
                <a:cubicBezTo>
                  <a:pt x="5364711" y="0"/>
                  <a:pt x="5410200" y="45489"/>
                  <a:pt x="5410200" y="101602"/>
                </a:cubicBezTo>
                <a:lnTo>
                  <a:pt x="5410200" y="507998"/>
                </a:lnTo>
                <a:cubicBezTo>
                  <a:pt x="5410200" y="564111"/>
                  <a:pt x="5364711" y="609600"/>
                  <a:pt x="5308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914400" y="4102100"/>
            <a:ext cx="520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تطبق شروط الفسخ على الوقائع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62000" y="4711700"/>
            <a:ext cx="5410200" cy="609600"/>
          </a:xfrm>
          <a:custGeom>
            <a:avLst/>
            <a:gdLst/>
            <a:ahLst/>
            <a:cxnLst/>
            <a:rect l="l" t="t" r="r" b="b"/>
            <a:pathLst>
              <a:path w="5410200" h="609600">
                <a:moveTo>
                  <a:pt x="101602" y="0"/>
                </a:moveTo>
                <a:lnTo>
                  <a:pt x="5308598" y="0"/>
                </a:lnTo>
                <a:cubicBezTo>
                  <a:pt x="5364711" y="0"/>
                  <a:pt x="5410200" y="45489"/>
                  <a:pt x="5410200" y="101602"/>
                </a:cubicBezTo>
                <a:lnTo>
                  <a:pt x="5410200" y="507998"/>
                </a:lnTo>
                <a:cubicBezTo>
                  <a:pt x="5410200" y="564111"/>
                  <a:pt x="5364711" y="609600"/>
                  <a:pt x="5308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914400" y="4864100"/>
            <a:ext cx="520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صاغ حلاً قانونياً مدعوماً بالنصوص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08000" y="5778500"/>
            <a:ext cx="5892800" cy="2133600"/>
          </a:xfrm>
          <a:custGeom>
            <a:avLst/>
            <a:gdLst/>
            <a:ahLst/>
            <a:cxnLst/>
            <a:rect l="l" t="t" r="r" b="b"/>
            <a:pathLst>
              <a:path w="5892800" h="2133600">
                <a:moveTo>
                  <a:pt x="152403" y="0"/>
                </a:moveTo>
                <a:lnTo>
                  <a:pt x="5842000" y="0"/>
                </a:lnTo>
                <a:cubicBezTo>
                  <a:pt x="5870037" y="0"/>
                  <a:pt x="5892800" y="22763"/>
                  <a:pt x="5892800" y="50800"/>
                </a:cubicBezTo>
                <a:lnTo>
                  <a:pt x="5892800" y="2082800"/>
                </a:lnTo>
                <a:cubicBezTo>
                  <a:pt x="5892800" y="2110856"/>
                  <a:pt x="5870056" y="2133600"/>
                  <a:pt x="5842000" y="2133600"/>
                </a:cubicBezTo>
                <a:lnTo>
                  <a:pt x="152403" y="2133600"/>
                </a:lnTo>
                <a:cubicBezTo>
                  <a:pt x="68233" y="2133600"/>
                  <a:pt x="0" y="2065367"/>
                  <a:pt x="0" y="19811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400800" y="5778500"/>
            <a:ext cx="50800" cy="2133600"/>
          </a:xfrm>
          <a:custGeom>
            <a:avLst/>
            <a:gdLst/>
            <a:ahLst/>
            <a:cxnLst/>
            <a:rect l="l" t="t" r="r" b="b"/>
            <a:pathLst>
              <a:path w="50800" h="2133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082800"/>
                </a:lnTo>
                <a:cubicBezTo>
                  <a:pt x="50800" y="2110837"/>
                  <a:pt x="28037" y="2133600"/>
                  <a:pt x="0" y="2133600"/>
                </a:cubicBezTo>
                <a:lnTo>
                  <a:pt x="0" y="21336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2" name="Shape 30"/>
          <p:cNvSpPr/>
          <p:nvPr/>
        </p:nvSpPr>
        <p:spPr>
          <a:xfrm>
            <a:off x="5798939" y="60833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4A90A4"/>
          </a:solidFill>
          <a:ln/>
        </p:spPr>
      </p:sp>
      <p:sp>
        <p:nvSpPr>
          <p:cNvPr id="33" name="Text 31"/>
          <p:cNvSpPr/>
          <p:nvPr/>
        </p:nvSpPr>
        <p:spPr>
          <a:xfrm>
            <a:off x="1079500" y="6032500"/>
            <a:ext cx="5168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القواعد المطبقة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862439" y="65913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5" name="Text 33"/>
          <p:cNvSpPr/>
          <p:nvPr/>
        </p:nvSpPr>
        <p:spPr>
          <a:xfrm>
            <a:off x="3156942" y="6540500"/>
            <a:ext cx="2603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نظام المنافسات والمشتريات الحكومية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862439" y="69977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7" name="Text 35"/>
          <p:cNvSpPr/>
          <p:nvPr/>
        </p:nvSpPr>
        <p:spPr>
          <a:xfrm>
            <a:off x="3987800" y="6946900"/>
            <a:ext cx="177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الشروط العامة للمقاولات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5862439" y="74041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9" name="Text 37"/>
          <p:cNvSpPr/>
          <p:nvPr/>
        </p:nvSpPr>
        <p:spPr>
          <a:xfrm>
            <a:off x="4054277" y="7353300"/>
            <a:ext cx="1701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مبادئ المسؤولية العقدية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08000" y="8115300"/>
            <a:ext cx="5892800" cy="1625600"/>
          </a:xfrm>
          <a:custGeom>
            <a:avLst/>
            <a:gdLst/>
            <a:ahLst/>
            <a:cxnLst/>
            <a:rect l="l" t="t" r="r" b="b"/>
            <a:pathLst>
              <a:path w="5892800" h="1625600">
                <a:moveTo>
                  <a:pt x="152400" y="0"/>
                </a:moveTo>
                <a:lnTo>
                  <a:pt x="5842000" y="0"/>
                </a:lnTo>
                <a:cubicBezTo>
                  <a:pt x="5870037" y="0"/>
                  <a:pt x="5892800" y="22763"/>
                  <a:pt x="5892800" y="50800"/>
                </a:cubicBezTo>
                <a:lnTo>
                  <a:pt x="5892800" y="1574800"/>
                </a:lnTo>
                <a:cubicBezTo>
                  <a:pt x="5892800" y="1602837"/>
                  <a:pt x="5870037" y="1625600"/>
                  <a:pt x="5842000" y="1625600"/>
                </a:cubicBezTo>
                <a:lnTo>
                  <a:pt x="152400" y="1625600"/>
                </a:lnTo>
                <a:cubicBezTo>
                  <a:pt x="68288" y="1625600"/>
                  <a:pt x="0" y="1557312"/>
                  <a:pt x="0" y="1473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6400800" y="8115300"/>
            <a:ext cx="50800" cy="1625600"/>
          </a:xfrm>
          <a:custGeom>
            <a:avLst/>
            <a:gdLst/>
            <a:ahLst/>
            <a:cxnLst/>
            <a:rect l="l" t="t" r="r" b="b"/>
            <a:pathLst>
              <a:path w="50800" h="1625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574800"/>
                </a:lnTo>
                <a:cubicBezTo>
                  <a:pt x="50800" y="1602837"/>
                  <a:pt x="28037" y="1625600"/>
                  <a:pt x="0" y="1625600"/>
                </a:cubicBez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2" name="Shape 40"/>
          <p:cNvSpPr/>
          <p:nvPr/>
        </p:nvSpPr>
        <p:spPr>
          <a:xfrm>
            <a:off x="5881489" y="8382000"/>
            <a:ext cx="292100" cy="228600"/>
          </a:xfrm>
          <a:custGeom>
            <a:avLst/>
            <a:gdLst/>
            <a:ahLst/>
            <a:cxnLst/>
            <a:rect l="l" t="t" r="r" b="b"/>
            <a:pathLst>
              <a:path w="292100" h="228600"/>
            </a:pathLst>
          </a:custGeom>
          <a:solidFill>
            <a:srgbClr val="C9A227"/>
          </a:solidFill>
          <a:ln/>
        </p:spPr>
      </p:sp>
      <p:sp>
        <p:nvSpPr>
          <p:cNvPr id="43" name="Text 41"/>
          <p:cNvSpPr/>
          <p:nvPr/>
        </p:nvSpPr>
        <p:spPr>
          <a:xfrm>
            <a:off x="1003300" y="8318500"/>
            <a:ext cx="5283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الوقت المتبقي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711200" y="8775700"/>
            <a:ext cx="5461000" cy="762000"/>
          </a:xfrm>
          <a:custGeom>
            <a:avLst/>
            <a:gdLst/>
            <a:ahLst/>
            <a:cxnLst/>
            <a:rect l="l" t="t" r="r" b="b"/>
            <a:pathLst>
              <a:path w="5461000" h="762000">
                <a:moveTo>
                  <a:pt x="101597" y="0"/>
                </a:moveTo>
                <a:lnTo>
                  <a:pt x="5359403" y="0"/>
                </a:lnTo>
                <a:cubicBezTo>
                  <a:pt x="5415513" y="0"/>
                  <a:pt x="5461000" y="45487"/>
                  <a:pt x="5461000" y="101597"/>
                </a:cubicBezTo>
                <a:lnTo>
                  <a:pt x="5461000" y="660403"/>
                </a:lnTo>
                <a:cubicBezTo>
                  <a:pt x="5461000" y="716513"/>
                  <a:pt x="5415513" y="762000"/>
                  <a:pt x="5359403" y="762000"/>
                </a:cubicBezTo>
                <a:lnTo>
                  <a:pt x="101597" y="762000"/>
                </a:lnTo>
                <a:cubicBezTo>
                  <a:pt x="45524" y="762000"/>
                  <a:pt x="0" y="716476"/>
                  <a:pt x="0" y="660403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C9A227">
              <a:alpha val="10196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768350" y="8928100"/>
            <a:ext cx="5346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C9A22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 دقيقة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النشاط التفاعلي - المجموعة ب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6726039" y="1574800"/>
            <a:ext cx="8991600" cy="2501900"/>
          </a:xfrm>
          <a:custGeom>
            <a:avLst/>
            <a:gdLst/>
            <a:ahLst/>
            <a:cxnLst/>
            <a:rect l="l" t="t" r="r" b="b"/>
            <a:pathLst>
              <a:path w="8991600" h="2501900">
                <a:moveTo>
                  <a:pt x="152391" y="0"/>
                </a:moveTo>
                <a:lnTo>
                  <a:pt x="8940800" y="0"/>
                </a:lnTo>
                <a:cubicBezTo>
                  <a:pt x="8968837" y="0"/>
                  <a:pt x="8991600" y="22763"/>
                  <a:pt x="8991600" y="50800"/>
                </a:cubicBezTo>
                <a:lnTo>
                  <a:pt x="8991600" y="2451100"/>
                </a:lnTo>
                <a:cubicBezTo>
                  <a:pt x="8991600" y="2479156"/>
                  <a:pt x="8968856" y="2501900"/>
                  <a:pt x="8940800" y="2501900"/>
                </a:cubicBezTo>
                <a:lnTo>
                  <a:pt x="152391" y="2501900"/>
                </a:lnTo>
                <a:cubicBezTo>
                  <a:pt x="68284" y="2501900"/>
                  <a:pt x="0" y="2433616"/>
                  <a:pt x="0" y="2349509"/>
                </a:cubicBezTo>
                <a:lnTo>
                  <a:pt x="0" y="152391"/>
                </a:lnTo>
                <a:cubicBezTo>
                  <a:pt x="0" y="68284"/>
                  <a:pt x="68284" y="0"/>
                  <a:pt x="1523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17639" y="1574800"/>
            <a:ext cx="50800" cy="2501900"/>
          </a:xfrm>
          <a:custGeom>
            <a:avLst/>
            <a:gdLst/>
            <a:ahLst/>
            <a:cxnLst/>
            <a:rect l="l" t="t" r="r" b="b"/>
            <a:pathLst>
              <a:path w="50800" h="25019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451100"/>
                </a:lnTo>
                <a:cubicBezTo>
                  <a:pt x="50800" y="2479137"/>
                  <a:pt x="28037" y="2501900"/>
                  <a:pt x="0" y="2501900"/>
                </a:cubicBezTo>
                <a:lnTo>
                  <a:pt x="0" y="25019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5062200" y="18732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7361039" y="1828800"/>
            <a:ext cx="8229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وقائع الحالة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980039" y="2425700"/>
            <a:ext cx="8458200" cy="1397000"/>
          </a:xfrm>
          <a:custGeom>
            <a:avLst/>
            <a:gdLst/>
            <a:ahLst/>
            <a:cxnLst/>
            <a:rect l="l" t="t" r="r" b="b"/>
            <a:pathLst>
              <a:path w="8458200" h="1397000">
                <a:moveTo>
                  <a:pt x="101604" y="0"/>
                </a:moveTo>
                <a:lnTo>
                  <a:pt x="8356596" y="0"/>
                </a:lnTo>
                <a:cubicBezTo>
                  <a:pt x="8412710" y="0"/>
                  <a:pt x="8458200" y="45490"/>
                  <a:pt x="8458200" y="101604"/>
                </a:cubicBezTo>
                <a:lnTo>
                  <a:pt x="8458200" y="1295396"/>
                </a:lnTo>
                <a:cubicBezTo>
                  <a:pt x="8458200" y="1351510"/>
                  <a:pt x="8412710" y="1397000"/>
                  <a:pt x="8356596" y="1397000"/>
                </a:cubicBezTo>
                <a:lnTo>
                  <a:pt x="101604" y="1397000"/>
                </a:lnTo>
                <a:cubicBezTo>
                  <a:pt x="45490" y="1397000"/>
                  <a:pt x="0" y="1351510"/>
                  <a:pt x="0" y="12953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7183239" y="2628900"/>
            <a:ext cx="81534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تعاقدت وزارة التعليم مع شركة لتوريد 1000 حاسوب للمدارس. اشترط العقد تسليم الأجهزة خلال 3 أشهر مع مواصفات فنية محددة. سلمت الشركة 600 حاسوب في الوقت المحدد، لكن تبين أن 200 حاسوب منها لا تطابق المواصفات المتفق عليها. رفضت الشركة استبدال الأجهزة غير المطابقة.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726039" y="4279900"/>
            <a:ext cx="8991600" cy="3238500"/>
          </a:xfrm>
          <a:custGeom>
            <a:avLst/>
            <a:gdLst/>
            <a:ahLst/>
            <a:cxnLst/>
            <a:rect l="l" t="t" r="r" b="b"/>
            <a:pathLst>
              <a:path w="8991600" h="3238500">
                <a:moveTo>
                  <a:pt x="152404" y="0"/>
                </a:moveTo>
                <a:lnTo>
                  <a:pt x="8940800" y="0"/>
                </a:lnTo>
                <a:cubicBezTo>
                  <a:pt x="8968837" y="0"/>
                  <a:pt x="8991600" y="22763"/>
                  <a:pt x="8991600" y="50800"/>
                </a:cubicBezTo>
                <a:lnTo>
                  <a:pt x="8991600" y="3187700"/>
                </a:lnTo>
                <a:cubicBezTo>
                  <a:pt x="8991600" y="3215756"/>
                  <a:pt x="8968856" y="3238500"/>
                  <a:pt x="8940800" y="3238500"/>
                </a:cubicBezTo>
                <a:lnTo>
                  <a:pt x="152404" y="3238500"/>
                </a:lnTo>
                <a:cubicBezTo>
                  <a:pt x="68234" y="3238500"/>
                  <a:pt x="0" y="3170266"/>
                  <a:pt x="0" y="30860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5717639" y="4279900"/>
            <a:ext cx="50800" cy="3238500"/>
          </a:xfrm>
          <a:custGeom>
            <a:avLst/>
            <a:gdLst/>
            <a:ahLst/>
            <a:cxnLst/>
            <a:rect l="l" t="t" r="r" b="b"/>
            <a:pathLst>
              <a:path w="50800" h="32385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3187700"/>
                </a:lnTo>
                <a:cubicBezTo>
                  <a:pt x="50800" y="3215737"/>
                  <a:pt x="28037" y="3238500"/>
                  <a:pt x="0" y="3238500"/>
                </a:cubicBezTo>
                <a:lnTo>
                  <a:pt x="0" y="32385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15062200" y="45783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7361039" y="4533900"/>
            <a:ext cx="8229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الأسئلة التحليلية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980039" y="5130800"/>
            <a:ext cx="8458200" cy="609600"/>
          </a:xfrm>
          <a:custGeom>
            <a:avLst/>
            <a:gdLst/>
            <a:ahLst/>
            <a:cxnLst/>
            <a:rect l="l" t="t" r="r" b="b"/>
            <a:pathLst>
              <a:path w="8458200" h="609600">
                <a:moveTo>
                  <a:pt x="101602" y="0"/>
                </a:moveTo>
                <a:lnTo>
                  <a:pt x="8356598" y="0"/>
                </a:lnTo>
                <a:cubicBezTo>
                  <a:pt x="8412711" y="0"/>
                  <a:pt x="8458200" y="45489"/>
                  <a:pt x="8458200" y="101602"/>
                </a:cubicBezTo>
                <a:lnTo>
                  <a:pt x="8458200" y="507998"/>
                </a:lnTo>
                <a:cubicBezTo>
                  <a:pt x="8458200" y="564111"/>
                  <a:pt x="8412711" y="609600"/>
                  <a:pt x="8356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7132439" y="5283200"/>
            <a:ext cx="825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1. ما هي المسألة القانونية المحورية في هذه الحالة؟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980039" y="5892800"/>
            <a:ext cx="8458200" cy="609600"/>
          </a:xfrm>
          <a:custGeom>
            <a:avLst/>
            <a:gdLst/>
            <a:ahLst/>
            <a:cxnLst/>
            <a:rect l="l" t="t" r="r" b="b"/>
            <a:pathLst>
              <a:path w="8458200" h="609600">
                <a:moveTo>
                  <a:pt x="101602" y="0"/>
                </a:moveTo>
                <a:lnTo>
                  <a:pt x="8356598" y="0"/>
                </a:lnTo>
                <a:cubicBezTo>
                  <a:pt x="8412711" y="0"/>
                  <a:pt x="8458200" y="45489"/>
                  <a:pt x="8458200" y="101602"/>
                </a:cubicBezTo>
                <a:lnTo>
                  <a:pt x="8458200" y="507998"/>
                </a:lnTo>
                <a:cubicBezTo>
                  <a:pt x="8458200" y="564111"/>
                  <a:pt x="8412711" y="609600"/>
                  <a:pt x="8356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7132439" y="6045200"/>
            <a:ext cx="825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2. ما هي حقوق الوزارة في هذه الحالة؟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980039" y="6654800"/>
            <a:ext cx="8458200" cy="609600"/>
          </a:xfrm>
          <a:custGeom>
            <a:avLst/>
            <a:gdLst/>
            <a:ahLst/>
            <a:cxnLst/>
            <a:rect l="l" t="t" r="r" b="b"/>
            <a:pathLst>
              <a:path w="8458200" h="609600">
                <a:moveTo>
                  <a:pt x="101602" y="0"/>
                </a:moveTo>
                <a:lnTo>
                  <a:pt x="8356598" y="0"/>
                </a:lnTo>
                <a:cubicBezTo>
                  <a:pt x="8412711" y="0"/>
                  <a:pt x="8458200" y="45489"/>
                  <a:pt x="8458200" y="101602"/>
                </a:cubicBezTo>
                <a:lnTo>
                  <a:pt x="8458200" y="507998"/>
                </a:lnTo>
                <a:cubicBezTo>
                  <a:pt x="8458200" y="564111"/>
                  <a:pt x="8412711" y="609600"/>
                  <a:pt x="8356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7132439" y="6807200"/>
            <a:ext cx="825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3. ما هي الإجراءات القانونية المتاحة للوزارة؟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8000" y="1574800"/>
            <a:ext cx="5918200" cy="4000500"/>
          </a:xfrm>
          <a:custGeom>
            <a:avLst/>
            <a:gdLst/>
            <a:ahLst/>
            <a:cxnLst/>
            <a:rect l="l" t="t" r="r" b="b"/>
            <a:pathLst>
              <a:path w="5918200" h="4000500">
                <a:moveTo>
                  <a:pt x="152419" y="0"/>
                </a:moveTo>
                <a:lnTo>
                  <a:pt x="5765781" y="0"/>
                </a:lnTo>
                <a:cubicBezTo>
                  <a:pt x="5849960" y="0"/>
                  <a:pt x="5918200" y="68240"/>
                  <a:pt x="5918200" y="152419"/>
                </a:cubicBezTo>
                <a:lnTo>
                  <a:pt x="5918200" y="3848081"/>
                </a:lnTo>
                <a:cubicBezTo>
                  <a:pt x="5918200" y="3932260"/>
                  <a:pt x="5849960" y="4000500"/>
                  <a:pt x="5765781" y="4000500"/>
                </a:cubicBezTo>
                <a:lnTo>
                  <a:pt x="152419" y="4000500"/>
                </a:lnTo>
                <a:cubicBezTo>
                  <a:pt x="68240" y="4000500"/>
                  <a:pt x="0" y="3932260"/>
                  <a:pt x="0" y="3848081"/>
                </a:cubicBezTo>
                <a:lnTo>
                  <a:pt x="0" y="152419"/>
                </a:lnTo>
                <a:cubicBezTo>
                  <a:pt x="0" y="68297"/>
                  <a:pt x="68297" y="0"/>
                  <a:pt x="152419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762000" y="1828800"/>
            <a:ext cx="5562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توجيهات للتحليل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62000" y="2425700"/>
            <a:ext cx="5410200" cy="609600"/>
          </a:xfrm>
          <a:custGeom>
            <a:avLst/>
            <a:gdLst/>
            <a:ahLst/>
            <a:cxnLst/>
            <a:rect l="l" t="t" r="r" b="b"/>
            <a:pathLst>
              <a:path w="5410200" h="609600">
                <a:moveTo>
                  <a:pt x="101602" y="0"/>
                </a:moveTo>
                <a:lnTo>
                  <a:pt x="5308598" y="0"/>
                </a:lnTo>
                <a:cubicBezTo>
                  <a:pt x="5364711" y="0"/>
                  <a:pt x="5410200" y="45489"/>
                  <a:pt x="5410200" y="101602"/>
                </a:cubicBezTo>
                <a:lnTo>
                  <a:pt x="5410200" y="507998"/>
                </a:lnTo>
                <a:cubicBezTo>
                  <a:pt x="5410200" y="564111"/>
                  <a:pt x="5364711" y="609600"/>
                  <a:pt x="5308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914400" y="2578100"/>
            <a:ext cx="520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حدد التزامات المتعاقد في عقود التوريد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62000" y="3187700"/>
            <a:ext cx="5410200" cy="609600"/>
          </a:xfrm>
          <a:custGeom>
            <a:avLst/>
            <a:gdLst/>
            <a:ahLst/>
            <a:cxnLst/>
            <a:rect l="l" t="t" r="r" b="b"/>
            <a:pathLst>
              <a:path w="5410200" h="609600">
                <a:moveTo>
                  <a:pt x="101602" y="0"/>
                </a:moveTo>
                <a:lnTo>
                  <a:pt x="5308598" y="0"/>
                </a:lnTo>
                <a:cubicBezTo>
                  <a:pt x="5364711" y="0"/>
                  <a:pt x="5410200" y="45489"/>
                  <a:pt x="5410200" y="101602"/>
                </a:cubicBezTo>
                <a:lnTo>
                  <a:pt x="5410200" y="507998"/>
                </a:lnTo>
                <a:cubicBezTo>
                  <a:pt x="5410200" y="564111"/>
                  <a:pt x="5364711" y="609600"/>
                  <a:pt x="5308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914400" y="3340100"/>
            <a:ext cx="520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حدد حالات عدم المطابقة وآثارها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62000" y="3949700"/>
            <a:ext cx="5410200" cy="609600"/>
          </a:xfrm>
          <a:custGeom>
            <a:avLst/>
            <a:gdLst/>
            <a:ahLst/>
            <a:cxnLst/>
            <a:rect l="l" t="t" r="r" b="b"/>
            <a:pathLst>
              <a:path w="5410200" h="609600">
                <a:moveTo>
                  <a:pt x="101602" y="0"/>
                </a:moveTo>
                <a:lnTo>
                  <a:pt x="5308598" y="0"/>
                </a:lnTo>
                <a:cubicBezTo>
                  <a:pt x="5364711" y="0"/>
                  <a:pt x="5410200" y="45489"/>
                  <a:pt x="5410200" y="101602"/>
                </a:cubicBezTo>
                <a:lnTo>
                  <a:pt x="5410200" y="507998"/>
                </a:lnTo>
                <a:cubicBezTo>
                  <a:pt x="5410200" y="564111"/>
                  <a:pt x="5364711" y="609600"/>
                  <a:pt x="5308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914400" y="4102100"/>
            <a:ext cx="520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حدد حقوق الإدارة في حالة الإخلال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62000" y="4711700"/>
            <a:ext cx="5410200" cy="609600"/>
          </a:xfrm>
          <a:custGeom>
            <a:avLst/>
            <a:gdLst/>
            <a:ahLst/>
            <a:cxnLst/>
            <a:rect l="l" t="t" r="r" b="b"/>
            <a:pathLst>
              <a:path w="5410200" h="609600">
                <a:moveTo>
                  <a:pt x="101602" y="0"/>
                </a:moveTo>
                <a:lnTo>
                  <a:pt x="5308598" y="0"/>
                </a:lnTo>
                <a:cubicBezTo>
                  <a:pt x="5364711" y="0"/>
                  <a:pt x="5410200" y="45489"/>
                  <a:pt x="5410200" y="101602"/>
                </a:cubicBezTo>
                <a:lnTo>
                  <a:pt x="5410200" y="507998"/>
                </a:lnTo>
                <a:cubicBezTo>
                  <a:pt x="5410200" y="564111"/>
                  <a:pt x="5364711" y="609600"/>
                  <a:pt x="5308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914400" y="4864100"/>
            <a:ext cx="520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4.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صاغ حلاً قانونياً مدعوماً بالنصوص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08000" y="5778500"/>
            <a:ext cx="5892800" cy="2133600"/>
          </a:xfrm>
          <a:custGeom>
            <a:avLst/>
            <a:gdLst/>
            <a:ahLst/>
            <a:cxnLst/>
            <a:rect l="l" t="t" r="r" b="b"/>
            <a:pathLst>
              <a:path w="5892800" h="2133600">
                <a:moveTo>
                  <a:pt x="152403" y="0"/>
                </a:moveTo>
                <a:lnTo>
                  <a:pt x="5842000" y="0"/>
                </a:lnTo>
                <a:cubicBezTo>
                  <a:pt x="5870037" y="0"/>
                  <a:pt x="5892800" y="22763"/>
                  <a:pt x="5892800" y="50800"/>
                </a:cubicBezTo>
                <a:lnTo>
                  <a:pt x="5892800" y="2082800"/>
                </a:lnTo>
                <a:cubicBezTo>
                  <a:pt x="5892800" y="2110856"/>
                  <a:pt x="5870056" y="2133600"/>
                  <a:pt x="5842000" y="2133600"/>
                </a:cubicBezTo>
                <a:lnTo>
                  <a:pt x="152403" y="2133600"/>
                </a:lnTo>
                <a:cubicBezTo>
                  <a:pt x="68233" y="2133600"/>
                  <a:pt x="0" y="2065367"/>
                  <a:pt x="0" y="19811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400800" y="5778500"/>
            <a:ext cx="50800" cy="2133600"/>
          </a:xfrm>
          <a:custGeom>
            <a:avLst/>
            <a:gdLst/>
            <a:ahLst/>
            <a:cxnLst/>
            <a:rect l="l" t="t" r="r" b="b"/>
            <a:pathLst>
              <a:path w="50800" h="2133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082800"/>
                </a:lnTo>
                <a:cubicBezTo>
                  <a:pt x="50800" y="2110837"/>
                  <a:pt x="28037" y="2133600"/>
                  <a:pt x="0" y="2133600"/>
                </a:cubicBezTo>
                <a:lnTo>
                  <a:pt x="0" y="21336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2" name="Shape 30"/>
          <p:cNvSpPr/>
          <p:nvPr/>
        </p:nvSpPr>
        <p:spPr>
          <a:xfrm>
            <a:off x="5798939" y="60833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4A90A4"/>
          </a:solidFill>
          <a:ln/>
        </p:spPr>
      </p:sp>
      <p:sp>
        <p:nvSpPr>
          <p:cNvPr id="33" name="Text 31"/>
          <p:cNvSpPr/>
          <p:nvPr/>
        </p:nvSpPr>
        <p:spPr>
          <a:xfrm>
            <a:off x="1079500" y="6032500"/>
            <a:ext cx="5168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القواعد المطبقة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862439" y="65913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5" name="Text 33"/>
          <p:cNvSpPr/>
          <p:nvPr/>
        </p:nvSpPr>
        <p:spPr>
          <a:xfrm>
            <a:off x="3156942" y="6540500"/>
            <a:ext cx="2603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نظام المنافسات والمشتريات الحكومية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862439" y="69977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7" name="Text 35"/>
          <p:cNvSpPr/>
          <p:nvPr/>
        </p:nvSpPr>
        <p:spPr>
          <a:xfrm>
            <a:off x="3373834" y="6946900"/>
            <a:ext cx="238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التزامات المتعاقد في عقود التوريد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5862439" y="74041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39" name="Text 37"/>
          <p:cNvSpPr/>
          <p:nvPr/>
        </p:nvSpPr>
        <p:spPr>
          <a:xfrm>
            <a:off x="3363516" y="7353300"/>
            <a:ext cx="2400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حقوق الإدارة في حالة عدم التنفيذ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08000" y="8115300"/>
            <a:ext cx="5892800" cy="1625600"/>
          </a:xfrm>
          <a:custGeom>
            <a:avLst/>
            <a:gdLst/>
            <a:ahLst/>
            <a:cxnLst/>
            <a:rect l="l" t="t" r="r" b="b"/>
            <a:pathLst>
              <a:path w="5892800" h="1625600">
                <a:moveTo>
                  <a:pt x="152400" y="0"/>
                </a:moveTo>
                <a:lnTo>
                  <a:pt x="5842000" y="0"/>
                </a:lnTo>
                <a:cubicBezTo>
                  <a:pt x="5870037" y="0"/>
                  <a:pt x="5892800" y="22763"/>
                  <a:pt x="5892800" y="50800"/>
                </a:cubicBezTo>
                <a:lnTo>
                  <a:pt x="5892800" y="1574800"/>
                </a:lnTo>
                <a:cubicBezTo>
                  <a:pt x="5892800" y="1602837"/>
                  <a:pt x="5870037" y="1625600"/>
                  <a:pt x="5842000" y="1625600"/>
                </a:cubicBezTo>
                <a:lnTo>
                  <a:pt x="152400" y="1625600"/>
                </a:lnTo>
                <a:cubicBezTo>
                  <a:pt x="68288" y="1625600"/>
                  <a:pt x="0" y="1557312"/>
                  <a:pt x="0" y="1473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6400800" y="8115300"/>
            <a:ext cx="50800" cy="1625600"/>
          </a:xfrm>
          <a:custGeom>
            <a:avLst/>
            <a:gdLst/>
            <a:ahLst/>
            <a:cxnLst/>
            <a:rect l="l" t="t" r="r" b="b"/>
            <a:pathLst>
              <a:path w="50800" h="16256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574800"/>
                </a:lnTo>
                <a:cubicBezTo>
                  <a:pt x="50800" y="1602837"/>
                  <a:pt x="28037" y="1625600"/>
                  <a:pt x="0" y="1625600"/>
                </a:cubicBez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2" name="Shape 40"/>
          <p:cNvSpPr/>
          <p:nvPr/>
        </p:nvSpPr>
        <p:spPr>
          <a:xfrm>
            <a:off x="5881489" y="8382000"/>
            <a:ext cx="292100" cy="228600"/>
          </a:xfrm>
          <a:custGeom>
            <a:avLst/>
            <a:gdLst/>
            <a:ahLst/>
            <a:cxnLst/>
            <a:rect l="l" t="t" r="r" b="b"/>
            <a:pathLst>
              <a:path w="292100" h="228600"/>
            </a:pathLst>
          </a:custGeom>
          <a:solidFill>
            <a:srgbClr val="C9A227"/>
          </a:solidFill>
          <a:ln/>
        </p:spPr>
      </p:sp>
      <p:sp>
        <p:nvSpPr>
          <p:cNvPr id="43" name="Text 41"/>
          <p:cNvSpPr/>
          <p:nvPr/>
        </p:nvSpPr>
        <p:spPr>
          <a:xfrm>
            <a:off x="1003300" y="8318500"/>
            <a:ext cx="5283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الوقت المتبقي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711200" y="8775700"/>
            <a:ext cx="5461000" cy="762000"/>
          </a:xfrm>
          <a:custGeom>
            <a:avLst/>
            <a:gdLst/>
            <a:ahLst/>
            <a:cxnLst/>
            <a:rect l="l" t="t" r="r" b="b"/>
            <a:pathLst>
              <a:path w="5461000" h="762000">
                <a:moveTo>
                  <a:pt x="101597" y="0"/>
                </a:moveTo>
                <a:lnTo>
                  <a:pt x="5359403" y="0"/>
                </a:lnTo>
                <a:cubicBezTo>
                  <a:pt x="5415513" y="0"/>
                  <a:pt x="5461000" y="45487"/>
                  <a:pt x="5461000" y="101597"/>
                </a:cubicBezTo>
                <a:lnTo>
                  <a:pt x="5461000" y="660403"/>
                </a:lnTo>
                <a:cubicBezTo>
                  <a:pt x="5461000" y="716513"/>
                  <a:pt x="5415513" y="762000"/>
                  <a:pt x="5359403" y="762000"/>
                </a:cubicBezTo>
                <a:lnTo>
                  <a:pt x="101597" y="762000"/>
                </a:lnTo>
                <a:cubicBezTo>
                  <a:pt x="45524" y="762000"/>
                  <a:pt x="0" y="716476"/>
                  <a:pt x="0" y="660403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C9A227">
              <a:alpha val="10196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768350" y="8928100"/>
            <a:ext cx="5346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C9A22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 دقيقة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عرض نتائج المجموعات ومناقشة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80400" y="1574800"/>
            <a:ext cx="7442200" cy="4775200"/>
          </a:xfrm>
          <a:custGeom>
            <a:avLst/>
            <a:gdLst/>
            <a:ahLst/>
            <a:cxnLst/>
            <a:rect l="l" t="t" r="r" b="b"/>
            <a:pathLst>
              <a:path w="7442200" h="4775200">
                <a:moveTo>
                  <a:pt x="152377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4724400"/>
                </a:lnTo>
                <a:cubicBezTo>
                  <a:pt x="7442200" y="4752456"/>
                  <a:pt x="7419456" y="4775200"/>
                  <a:pt x="7391400" y="4775200"/>
                </a:cubicBezTo>
                <a:lnTo>
                  <a:pt x="152377" y="4775200"/>
                </a:lnTo>
                <a:cubicBezTo>
                  <a:pt x="68221" y="4775200"/>
                  <a:pt x="0" y="4706979"/>
                  <a:pt x="0" y="4622823"/>
                </a:cubicBezTo>
                <a:lnTo>
                  <a:pt x="0" y="152377"/>
                </a:lnTo>
                <a:cubicBezTo>
                  <a:pt x="0" y="68278"/>
                  <a:pt x="68278" y="0"/>
                  <a:pt x="15237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574800"/>
            <a:ext cx="50800" cy="4775200"/>
          </a:xfrm>
          <a:custGeom>
            <a:avLst/>
            <a:gdLst/>
            <a:ahLst/>
            <a:cxnLst/>
            <a:rect l="l" t="t" r="r" b="b"/>
            <a:pathLst>
              <a:path w="50800" h="47752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4724400"/>
                </a:lnTo>
                <a:cubicBezTo>
                  <a:pt x="50800" y="4752437"/>
                  <a:pt x="28037" y="4775200"/>
                  <a:pt x="0" y="4775200"/>
                </a:cubicBezTo>
                <a:lnTo>
                  <a:pt x="0" y="47752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4732000" y="1828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7" name="Text 5"/>
          <p:cNvSpPr/>
          <p:nvPr/>
        </p:nvSpPr>
        <p:spPr>
          <a:xfrm>
            <a:off x="14668500" y="1828800"/>
            <a:ext cx="838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أ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441039" y="1987550"/>
            <a:ext cx="22352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تحليل المجموعة أ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534400" y="2743200"/>
            <a:ext cx="6908800" cy="1016000"/>
          </a:xfrm>
          <a:custGeom>
            <a:avLst/>
            <a:gdLst/>
            <a:ahLst/>
            <a:cxnLst/>
            <a:rect l="l" t="t" r="r" b="b"/>
            <a:pathLst>
              <a:path w="6908800" h="1016000">
                <a:moveTo>
                  <a:pt x="101600" y="0"/>
                </a:moveTo>
                <a:lnTo>
                  <a:pt x="6807200" y="0"/>
                </a:lnTo>
                <a:cubicBezTo>
                  <a:pt x="6863275" y="0"/>
                  <a:pt x="6908800" y="45525"/>
                  <a:pt x="6908800" y="101600"/>
                </a:cubicBezTo>
                <a:lnTo>
                  <a:pt x="6908800" y="914400"/>
                </a:lnTo>
                <a:cubicBezTo>
                  <a:pt x="6908800" y="970475"/>
                  <a:pt x="6863275" y="1016000"/>
                  <a:pt x="68072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8686800" y="28956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المسألة القانونية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686800" y="33020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الإخلال الجوهري بالتنفيذ يبرر الفسخ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534400" y="3911600"/>
            <a:ext cx="6908800" cy="1016000"/>
          </a:xfrm>
          <a:custGeom>
            <a:avLst/>
            <a:gdLst/>
            <a:ahLst/>
            <a:cxnLst/>
            <a:rect l="l" t="t" r="r" b="b"/>
            <a:pathLst>
              <a:path w="6908800" h="1016000">
                <a:moveTo>
                  <a:pt x="101600" y="0"/>
                </a:moveTo>
                <a:lnTo>
                  <a:pt x="6807200" y="0"/>
                </a:lnTo>
                <a:cubicBezTo>
                  <a:pt x="6863275" y="0"/>
                  <a:pt x="6908800" y="45525"/>
                  <a:pt x="6908800" y="101600"/>
                </a:cubicBezTo>
                <a:lnTo>
                  <a:pt x="6908800" y="914400"/>
                </a:lnTo>
                <a:cubicBezTo>
                  <a:pt x="6908800" y="970475"/>
                  <a:pt x="6863275" y="1016000"/>
                  <a:pt x="68072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0" y="40640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الحل القانوني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86800" y="44704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فسخ العقد مشروع لثبوت التأخر غير المبرر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534400" y="5080000"/>
            <a:ext cx="6908800" cy="1016000"/>
          </a:xfrm>
          <a:custGeom>
            <a:avLst/>
            <a:gdLst/>
            <a:ahLst/>
            <a:cxnLst/>
            <a:rect l="l" t="t" r="r" b="b"/>
            <a:pathLst>
              <a:path w="6908800" h="1016000">
                <a:moveTo>
                  <a:pt x="101600" y="0"/>
                </a:moveTo>
                <a:lnTo>
                  <a:pt x="6807200" y="0"/>
                </a:lnTo>
                <a:cubicBezTo>
                  <a:pt x="6863275" y="0"/>
                  <a:pt x="6908800" y="45525"/>
                  <a:pt x="6908800" y="101600"/>
                </a:cubicBezTo>
                <a:lnTo>
                  <a:pt x="6908800" y="914400"/>
                </a:lnTo>
                <a:cubicBezTo>
                  <a:pt x="6908800" y="970475"/>
                  <a:pt x="6863275" y="1016000"/>
                  <a:pt x="68072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0" y="52324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الآثار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686800" y="56388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مصادرة الضمان، عدم استحقاق التعويض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280400" y="6553200"/>
            <a:ext cx="7442200" cy="4775200"/>
          </a:xfrm>
          <a:custGeom>
            <a:avLst/>
            <a:gdLst/>
            <a:ahLst/>
            <a:cxnLst/>
            <a:rect l="l" t="t" r="r" b="b"/>
            <a:pathLst>
              <a:path w="7442200" h="4775200">
                <a:moveTo>
                  <a:pt x="152377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4724400"/>
                </a:lnTo>
                <a:cubicBezTo>
                  <a:pt x="7442200" y="4752456"/>
                  <a:pt x="7419456" y="4775200"/>
                  <a:pt x="7391400" y="4775200"/>
                </a:cubicBezTo>
                <a:lnTo>
                  <a:pt x="152377" y="4775200"/>
                </a:lnTo>
                <a:cubicBezTo>
                  <a:pt x="68221" y="4775200"/>
                  <a:pt x="0" y="4706979"/>
                  <a:pt x="0" y="4622823"/>
                </a:cubicBezTo>
                <a:lnTo>
                  <a:pt x="0" y="152377"/>
                </a:lnTo>
                <a:cubicBezTo>
                  <a:pt x="0" y="68278"/>
                  <a:pt x="68278" y="0"/>
                  <a:pt x="15237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5722600" y="6553200"/>
            <a:ext cx="50800" cy="4775200"/>
          </a:xfrm>
          <a:custGeom>
            <a:avLst/>
            <a:gdLst/>
            <a:ahLst/>
            <a:cxnLst/>
            <a:rect l="l" t="t" r="r" b="b"/>
            <a:pathLst>
              <a:path w="50800" h="47752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4724400"/>
                </a:lnTo>
                <a:cubicBezTo>
                  <a:pt x="50800" y="4752437"/>
                  <a:pt x="28037" y="4775200"/>
                  <a:pt x="0" y="4775200"/>
                </a:cubicBezTo>
                <a:lnTo>
                  <a:pt x="0" y="47752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20" name="Shape 18"/>
          <p:cNvSpPr/>
          <p:nvPr/>
        </p:nvSpPr>
        <p:spPr>
          <a:xfrm>
            <a:off x="14732000" y="68072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14668500" y="6807200"/>
            <a:ext cx="838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ب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299156" y="6965950"/>
            <a:ext cx="2387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تحليل المجموعة ب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534400" y="7721600"/>
            <a:ext cx="6908800" cy="1016000"/>
          </a:xfrm>
          <a:custGeom>
            <a:avLst/>
            <a:gdLst/>
            <a:ahLst/>
            <a:cxnLst/>
            <a:rect l="l" t="t" r="r" b="b"/>
            <a:pathLst>
              <a:path w="6908800" h="1016000">
                <a:moveTo>
                  <a:pt x="101600" y="0"/>
                </a:moveTo>
                <a:lnTo>
                  <a:pt x="6807200" y="0"/>
                </a:lnTo>
                <a:cubicBezTo>
                  <a:pt x="6863275" y="0"/>
                  <a:pt x="6908800" y="45525"/>
                  <a:pt x="6908800" y="101600"/>
                </a:cubicBezTo>
                <a:lnTo>
                  <a:pt x="6908800" y="914400"/>
                </a:lnTo>
                <a:cubicBezTo>
                  <a:pt x="6908800" y="970475"/>
                  <a:pt x="6863275" y="1016000"/>
                  <a:pt x="68072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8686800" y="78740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المسألة القانونية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686800" y="82804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عدم المطابقة للمواصفات يعد إخلالاً جوهرياً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534400" y="8890000"/>
            <a:ext cx="6908800" cy="1016000"/>
          </a:xfrm>
          <a:custGeom>
            <a:avLst/>
            <a:gdLst/>
            <a:ahLst/>
            <a:cxnLst/>
            <a:rect l="l" t="t" r="r" b="b"/>
            <a:pathLst>
              <a:path w="6908800" h="1016000">
                <a:moveTo>
                  <a:pt x="101600" y="0"/>
                </a:moveTo>
                <a:lnTo>
                  <a:pt x="6807200" y="0"/>
                </a:lnTo>
                <a:cubicBezTo>
                  <a:pt x="6863275" y="0"/>
                  <a:pt x="6908800" y="45525"/>
                  <a:pt x="6908800" y="101600"/>
                </a:cubicBezTo>
                <a:lnTo>
                  <a:pt x="6908800" y="914400"/>
                </a:lnTo>
                <a:cubicBezTo>
                  <a:pt x="6908800" y="970475"/>
                  <a:pt x="6863275" y="1016000"/>
                  <a:pt x="68072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8686800" y="90424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الحل القانوني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686800" y="94488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حق الوزارة في رفض الاستلام وفسخ العقد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534400" y="10058400"/>
            <a:ext cx="6908800" cy="1016000"/>
          </a:xfrm>
          <a:custGeom>
            <a:avLst/>
            <a:gdLst/>
            <a:ahLst/>
            <a:cxnLst/>
            <a:rect l="l" t="t" r="r" b="b"/>
            <a:pathLst>
              <a:path w="6908800" h="1016000">
                <a:moveTo>
                  <a:pt x="101600" y="0"/>
                </a:moveTo>
                <a:lnTo>
                  <a:pt x="6807200" y="0"/>
                </a:lnTo>
                <a:cubicBezTo>
                  <a:pt x="6863275" y="0"/>
                  <a:pt x="6908800" y="45525"/>
                  <a:pt x="6908800" y="101600"/>
                </a:cubicBezTo>
                <a:lnTo>
                  <a:pt x="6908800" y="914400"/>
                </a:lnTo>
                <a:cubicBezTo>
                  <a:pt x="6908800" y="970475"/>
                  <a:pt x="6863275" y="1016000"/>
                  <a:pt x="68072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8686800" y="102108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الآثار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686800" y="10617200"/>
            <a:ext cx="670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مصادرة الضمان، المطالبة بالتعويض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08000" y="1574800"/>
            <a:ext cx="7467600" cy="5080000"/>
          </a:xfrm>
          <a:custGeom>
            <a:avLst/>
            <a:gdLst/>
            <a:ahLst/>
            <a:cxnLst/>
            <a:rect l="l" t="t" r="r" b="b"/>
            <a:pathLst>
              <a:path w="7467600" h="5080000">
                <a:moveTo>
                  <a:pt x="152400" y="0"/>
                </a:moveTo>
                <a:lnTo>
                  <a:pt x="7315200" y="0"/>
                </a:lnTo>
                <a:cubicBezTo>
                  <a:pt x="7399312" y="0"/>
                  <a:pt x="7467600" y="68288"/>
                  <a:pt x="7467600" y="152400"/>
                </a:cubicBezTo>
                <a:lnTo>
                  <a:pt x="7467600" y="4927600"/>
                </a:lnTo>
                <a:cubicBezTo>
                  <a:pt x="7467600" y="5011712"/>
                  <a:pt x="7399312" y="5080000"/>
                  <a:pt x="7315200" y="5080000"/>
                </a:cubicBezTo>
                <a:lnTo>
                  <a:pt x="152400" y="5080000"/>
                </a:lnTo>
                <a:cubicBezTo>
                  <a:pt x="68288" y="5080000"/>
                  <a:pt x="0" y="5011712"/>
                  <a:pt x="0" y="49276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812800" y="1879600"/>
            <a:ext cx="7048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نقاط المقارنة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12800" y="2590800"/>
            <a:ext cx="6858000" cy="1981200"/>
          </a:xfrm>
          <a:custGeom>
            <a:avLst/>
            <a:gdLst/>
            <a:ahLst/>
            <a:cxnLst/>
            <a:rect l="l" t="t" r="r" b="b"/>
            <a:pathLst>
              <a:path w="6858000" h="1981200">
                <a:moveTo>
                  <a:pt x="101596" y="0"/>
                </a:moveTo>
                <a:lnTo>
                  <a:pt x="6756404" y="0"/>
                </a:lnTo>
                <a:cubicBezTo>
                  <a:pt x="6812514" y="0"/>
                  <a:pt x="6858000" y="45486"/>
                  <a:pt x="6858000" y="101596"/>
                </a:cubicBezTo>
                <a:lnTo>
                  <a:pt x="6858000" y="1879604"/>
                </a:lnTo>
                <a:cubicBezTo>
                  <a:pt x="6858000" y="1935714"/>
                  <a:pt x="6812514" y="1981200"/>
                  <a:pt x="6756404" y="1981200"/>
                </a:cubicBezTo>
                <a:lnTo>
                  <a:pt x="101596" y="1981200"/>
                </a:lnTo>
                <a:cubicBezTo>
                  <a:pt x="45486" y="1981200"/>
                  <a:pt x="0" y="1935714"/>
                  <a:pt x="0" y="1879604"/>
                </a:cubicBezTo>
                <a:lnTo>
                  <a:pt x="0" y="101596"/>
                </a:lnTo>
                <a:cubicBezTo>
                  <a:pt x="0" y="45524"/>
                  <a:pt x="45524" y="0"/>
                  <a:pt x="101596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1016000" y="2794000"/>
            <a:ext cx="657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التشابهات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213600" y="33020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37" name="Text 35"/>
          <p:cNvSpPr/>
          <p:nvPr/>
        </p:nvSpPr>
        <p:spPr>
          <a:xfrm>
            <a:off x="4777581" y="3251200"/>
            <a:ext cx="2336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وجود إخلال جوهري في الحالتين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7213600" y="37084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39" name="Text 37"/>
          <p:cNvSpPr/>
          <p:nvPr/>
        </p:nvSpPr>
        <p:spPr>
          <a:xfrm>
            <a:off x="5523905" y="3657600"/>
            <a:ext cx="1587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حق الإدارة في الفسخ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213600" y="4114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41" name="Text 39"/>
          <p:cNvSpPr/>
          <p:nvPr/>
        </p:nvSpPr>
        <p:spPr>
          <a:xfrm>
            <a:off x="5697736" y="4064000"/>
            <a:ext cx="1409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مصادرة الضمانات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12800" y="4775200"/>
            <a:ext cx="6858000" cy="1574800"/>
          </a:xfrm>
          <a:custGeom>
            <a:avLst/>
            <a:gdLst/>
            <a:ahLst/>
            <a:cxnLst/>
            <a:rect l="l" t="t" r="r" b="b"/>
            <a:pathLst>
              <a:path w="6858000" h="1574800">
                <a:moveTo>
                  <a:pt x="101606" y="0"/>
                </a:moveTo>
                <a:lnTo>
                  <a:pt x="6756394" y="0"/>
                </a:lnTo>
                <a:cubicBezTo>
                  <a:pt x="6812509" y="0"/>
                  <a:pt x="6858000" y="45491"/>
                  <a:pt x="6858000" y="101606"/>
                </a:cubicBezTo>
                <a:lnTo>
                  <a:pt x="6858000" y="1473194"/>
                </a:lnTo>
                <a:cubicBezTo>
                  <a:pt x="6858000" y="1529309"/>
                  <a:pt x="6812509" y="1574800"/>
                  <a:pt x="6756394" y="1574800"/>
                </a:cubicBezTo>
                <a:lnTo>
                  <a:pt x="101606" y="1574800"/>
                </a:lnTo>
                <a:cubicBezTo>
                  <a:pt x="45491" y="1574800"/>
                  <a:pt x="0" y="1529309"/>
                  <a:pt x="0" y="1473194"/>
                </a:cubicBezTo>
                <a:lnTo>
                  <a:pt x="0" y="101606"/>
                </a:lnTo>
                <a:cubicBezTo>
                  <a:pt x="0" y="45528"/>
                  <a:pt x="45528" y="0"/>
                  <a:pt x="101606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43" name="Text 41"/>
          <p:cNvSpPr/>
          <p:nvPr/>
        </p:nvSpPr>
        <p:spPr>
          <a:xfrm>
            <a:off x="1016000" y="4978400"/>
            <a:ext cx="6578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الاختلافات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7213600" y="54864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45" name="Text 43"/>
          <p:cNvSpPr/>
          <p:nvPr/>
        </p:nvSpPr>
        <p:spPr>
          <a:xfrm>
            <a:off x="4427141" y="5435600"/>
            <a:ext cx="2679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طبيعة الإخلال (تأخير vs عدم مطابقة)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7213600" y="5892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47" name="Text 45"/>
          <p:cNvSpPr/>
          <p:nvPr/>
        </p:nvSpPr>
        <p:spPr>
          <a:xfrm>
            <a:off x="5102423" y="5842000"/>
            <a:ext cx="2006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نوع العقد (مقاولة vs توريد)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508000" y="6858000"/>
            <a:ext cx="7442200" cy="2222500"/>
          </a:xfrm>
          <a:custGeom>
            <a:avLst/>
            <a:gdLst/>
            <a:ahLst/>
            <a:cxnLst/>
            <a:rect l="l" t="t" r="r" b="b"/>
            <a:pathLst>
              <a:path w="7442200" h="2222500">
                <a:moveTo>
                  <a:pt x="152397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2171700"/>
                </a:lnTo>
                <a:cubicBezTo>
                  <a:pt x="7442200" y="2199737"/>
                  <a:pt x="7419437" y="2222500"/>
                  <a:pt x="7391400" y="2222500"/>
                </a:cubicBezTo>
                <a:lnTo>
                  <a:pt x="152397" y="2222500"/>
                </a:lnTo>
                <a:cubicBezTo>
                  <a:pt x="68230" y="2222500"/>
                  <a:pt x="0" y="2154270"/>
                  <a:pt x="0" y="20701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7950200" y="6858000"/>
            <a:ext cx="50800" cy="2222500"/>
          </a:xfrm>
          <a:custGeom>
            <a:avLst/>
            <a:gdLst/>
            <a:ahLst/>
            <a:cxnLst/>
            <a:rect l="l" t="t" r="r" b="b"/>
            <a:pathLst>
              <a:path w="50800" h="22225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171700"/>
                </a:lnTo>
                <a:cubicBezTo>
                  <a:pt x="50800" y="2199737"/>
                  <a:pt x="28037" y="2222500"/>
                  <a:pt x="0" y="2222500"/>
                </a:cubicBezTo>
                <a:lnTo>
                  <a:pt x="0" y="22225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50" name="Shape 48"/>
          <p:cNvSpPr/>
          <p:nvPr/>
        </p:nvSpPr>
        <p:spPr>
          <a:xfrm>
            <a:off x="7289800" y="71564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51" name="Text 49"/>
          <p:cNvSpPr/>
          <p:nvPr/>
        </p:nvSpPr>
        <p:spPr>
          <a:xfrm>
            <a:off x="1143000" y="7112000"/>
            <a:ext cx="66802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الدروس المستفادة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7416800" y="77597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53" name="Text 51"/>
          <p:cNvSpPr/>
          <p:nvPr/>
        </p:nvSpPr>
        <p:spPr>
          <a:xfrm>
            <a:off x="5117703" y="7708900"/>
            <a:ext cx="2197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أهمية توثيق الإخلال بالإنذارات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7416800" y="81661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55" name="Text 53"/>
          <p:cNvSpPr/>
          <p:nvPr/>
        </p:nvSpPr>
        <p:spPr>
          <a:xfrm>
            <a:off x="4148733" y="8115300"/>
            <a:ext cx="3162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ضرورة الالتزام بالمواصفات والجداول الزمنية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7416800" y="85725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57" name="Text 55"/>
          <p:cNvSpPr/>
          <p:nvPr/>
        </p:nvSpPr>
        <p:spPr>
          <a:xfrm>
            <a:off x="4798020" y="8521700"/>
            <a:ext cx="2514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الفسخ المشروع لا يستحق التعويض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التغذية الراجعة - تقييم الفهم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8280400" y="1574800"/>
            <a:ext cx="7442200" cy="5118100"/>
          </a:xfrm>
          <a:custGeom>
            <a:avLst/>
            <a:gdLst/>
            <a:ahLst/>
            <a:cxnLst/>
            <a:rect l="l" t="t" r="r" b="b"/>
            <a:pathLst>
              <a:path w="7442200" h="5118100">
                <a:moveTo>
                  <a:pt x="152417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5067300"/>
                </a:lnTo>
                <a:cubicBezTo>
                  <a:pt x="7442200" y="5095337"/>
                  <a:pt x="7419437" y="5118100"/>
                  <a:pt x="7391400" y="5118100"/>
                </a:cubicBezTo>
                <a:lnTo>
                  <a:pt x="152417" y="5118100"/>
                </a:lnTo>
                <a:cubicBezTo>
                  <a:pt x="68239" y="5118100"/>
                  <a:pt x="0" y="5049861"/>
                  <a:pt x="0" y="4965683"/>
                </a:cubicBezTo>
                <a:lnTo>
                  <a:pt x="0" y="152417"/>
                </a:lnTo>
                <a:cubicBezTo>
                  <a:pt x="0" y="68296"/>
                  <a:pt x="68296" y="0"/>
                  <a:pt x="15241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22600" y="1574800"/>
            <a:ext cx="50800" cy="5118100"/>
          </a:xfrm>
          <a:custGeom>
            <a:avLst/>
            <a:gdLst/>
            <a:ahLst/>
            <a:cxnLst/>
            <a:rect l="l" t="t" r="r" b="b"/>
            <a:pathLst>
              <a:path w="50800" h="51181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5067300"/>
                </a:lnTo>
                <a:cubicBezTo>
                  <a:pt x="50800" y="5095337"/>
                  <a:pt x="28037" y="5118100"/>
                  <a:pt x="0" y="5118100"/>
                </a:cubicBezTo>
                <a:lnTo>
                  <a:pt x="0" y="51181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5062200" y="18732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8915400" y="1828800"/>
            <a:ext cx="66802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أسئلة موضوعية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34400" y="2425700"/>
            <a:ext cx="6908800" cy="1930400"/>
          </a:xfrm>
          <a:custGeom>
            <a:avLst/>
            <a:gdLst/>
            <a:ahLst/>
            <a:cxnLst/>
            <a:rect l="l" t="t" r="r" b="b"/>
            <a:pathLst>
              <a:path w="6908800" h="1930400">
                <a:moveTo>
                  <a:pt x="101597" y="0"/>
                </a:moveTo>
                <a:lnTo>
                  <a:pt x="6807203" y="0"/>
                </a:lnTo>
                <a:cubicBezTo>
                  <a:pt x="6863313" y="0"/>
                  <a:pt x="6908800" y="45487"/>
                  <a:pt x="6908800" y="101597"/>
                </a:cubicBezTo>
                <a:lnTo>
                  <a:pt x="6908800" y="1828803"/>
                </a:lnTo>
                <a:cubicBezTo>
                  <a:pt x="6908800" y="1884913"/>
                  <a:pt x="6863313" y="1930400"/>
                  <a:pt x="6807203" y="1930400"/>
                </a:cubicBezTo>
                <a:lnTo>
                  <a:pt x="101597" y="1930400"/>
                </a:lnTo>
                <a:cubicBezTo>
                  <a:pt x="45487" y="1930400"/>
                  <a:pt x="0" y="1884913"/>
                  <a:pt x="0" y="1828803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8737600" y="26289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1. أي من العناصر التالية يميز العقد الحكومي؟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737600" y="30353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أ) كون طرفيه من أشخاص القانون الخاص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737600" y="34417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ب) احتواؤه على شروط استثنائية غير مألوفة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737600" y="38481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ج) خضوعه لأحكام القانون المدني فقط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534400" y="4508500"/>
            <a:ext cx="6908800" cy="1930400"/>
          </a:xfrm>
          <a:custGeom>
            <a:avLst/>
            <a:gdLst/>
            <a:ahLst/>
            <a:cxnLst/>
            <a:rect l="l" t="t" r="r" b="b"/>
            <a:pathLst>
              <a:path w="6908800" h="1930400">
                <a:moveTo>
                  <a:pt x="101597" y="0"/>
                </a:moveTo>
                <a:lnTo>
                  <a:pt x="6807203" y="0"/>
                </a:lnTo>
                <a:cubicBezTo>
                  <a:pt x="6863313" y="0"/>
                  <a:pt x="6908800" y="45487"/>
                  <a:pt x="6908800" y="101597"/>
                </a:cubicBezTo>
                <a:lnTo>
                  <a:pt x="6908800" y="1828803"/>
                </a:lnTo>
                <a:cubicBezTo>
                  <a:pt x="6908800" y="1884913"/>
                  <a:pt x="6863313" y="1930400"/>
                  <a:pt x="6807203" y="1930400"/>
                </a:cubicBezTo>
                <a:lnTo>
                  <a:pt x="101597" y="1930400"/>
                </a:lnTo>
                <a:cubicBezTo>
                  <a:pt x="45487" y="1930400"/>
                  <a:pt x="0" y="1884913"/>
                  <a:pt x="0" y="1828803"/>
                </a:cubicBezTo>
                <a:lnTo>
                  <a:pt x="0" y="101597"/>
                </a:lnTo>
                <a:cubicBezTo>
                  <a:pt x="0" y="45524"/>
                  <a:pt x="45524" y="0"/>
                  <a:pt x="101597" y="0"/>
                </a:cubicBezTo>
                <a:close/>
              </a:path>
            </a:pathLst>
          </a:custGeom>
          <a:solidFill>
            <a:srgbClr val="1E3A5F">
              <a:alpha val="5098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8737600" y="47117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2. ما نسبة الضمان النهائي في العقود الحكومية؟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737600" y="51181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أ) 1-2% من قيمة العقد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737600" y="55245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1E3A5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ب) 5% من قيمة العقد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737600" y="59309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ج) 10% من قيمة العقد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280400" y="6896100"/>
            <a:ext cx="7442200" cy="1841500"/>
          </a:xfrm>
          <a:custGeom>
            <a:avLst/>
            <a:gdLst/>
            <a:ahLst/>
            <a:cxnLst/>
            <a:rect l="l" t="t" r="r" b="b"/>
            <a:pathLst>
              <a:path w="7442200" h="1841500">
                <a:moveTo>
                  <a:pt x="152403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1790700"/>
                </a:lnTo>
                <a:cubicBezTo>
                  <a:pt x="7442200" y="1818737"/>
                  <a:pt x="7419437" y="1841500"/>
                  <a:pt x="7391400" y="1841500"/>
                </a:cubicBezTo>
                <a:lnTo>
                  <a:pt x="152403" y="1841500"/>
                </a:lnTo>
                <a:cubicBezTo>
                  <a:pt x="68233" y="1841500"/>
                  <a:pt x="0" y="1773267"/>
                  <a:pt x="0" y="1689097"/>
                </a:cubicBezTo>
                <a:lnTo>
                  <a:pt x="0" y="152403"/>
                </a:lnTo>
                <a:cubicBezTo>
                  <a:pt x="0" y="68289"/>
                  <a:pt x="68289" y="0"/>
                  <a:pt x="15240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15722600" y="6896100"/>
            <a:ext cx="50800" cy="1841500"/>
          </a:xfrm>
          <a:custGeom>
            <a:avLst/>
            <a:gdLst/>
            <a:ahLst/>
            <a:cxnLst/>
            <a:rect l="l" t="t" r="r" b="b"/>
            <a:pathLst>
              <a:path w="50800" h="18415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790700"/>
                </a:lnTo>
                <a:cubicBezTo>
                  <a:pt x="50800" y="1818737"/>
                  <a:pt x="28037" y="1841500"/>
                  <a:pt x="0" y="1841500"/>
                </a:cubicBezTo>
                <a:lnTo>
                  <a:pt x="0" y="18415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20" name="Shape 18"/>
          <p:cNvSpPr/>
          <p:nvPr/>
        </p:nvSpPr>
        <p:spPr>
          <a:xfrm>
            <a:off x="15062200" y="71945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8915400" y="7150100"/>
            <a:ext cx="66802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أسئلة تحليلية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534400" y="7747000"/>
            <a:ext cx="6908800" cy="736600"/>
          </a:xfrm>
          <a:custGeom>
            <a:avLst/>
            <a:gdLst/>
            <a:ahLst/>
            <a:cxnLst/>
            <a:rect l="l" t="t" r="r" b="b"/>
            <a:pathLst>
              <a:path w="6908800" h="736600">
                <a:moveTo>
                  <a:pt x="101599" y="0"/>
                </a:moveTo>
                <a:lnTo>
                  <a:pt x="6807201" y="0"/>
                </a:lnTo>
                <a:cubicBezTo>
                  <a:pt x="6863312" y="0"/>
                  <a:pt x="6908800" y="45488"/>
                  <a:pt x="6908800" y="101599"/>
                </a:cubicBezTo>
                <a:lnTo>
                  <a:pt x="6908800" y="635001"/>
                </a:lnTo>
                <a:cubicBezTo>
                  <a:pt x="6908800" y="691112"/>
                  <a:pt x="6863312" y="736600"/>
                  <a:pt x="6807201" y="736600"/>
                </a:cubicBezTo>
                <a:lnTo>
                  <a:pt x="101599" y="736600"/>
                </a:lnTo>
                <a:cubicBezTo>
                  <a:pt x="45488" y="736600"/>
                  <a:pt x="0" y="691112"/>
                  <a:pt x="0" y="635001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8737600" y="79502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3. ناقش: "الفسخ المشروع للعقد الحكومي لا يترتب عليه التزام بالتعويض"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8000" y="1574800"/>
            <a:ext cx="7467600" cy="5740400"/>
          </a:xfrm>
          <a:custGeom>
            <a:avLst/>
            <a:gdLst/>
            <a:ahLst/>
            <a:cxnLst/>
            <a:rect l="l" t="t" r="r" b="b"/>
            <a:pathLst>
              <a:path w="7467600" h="5740400">
                <a:moveTo>
                  <a:pt x="152408" y="0"/>
                </a:moveTo>
                <a:lnTo>
                  <a:pt x="7315192" y="0"/>
                </a:lnTo>
                <a:cubicBezTo>
                  <a:pt x="7399365" y="0"/>
                  <a:pt x="7467600" y="68235"/>
                  <a:pt x="7467600" y="152408"/>
                </a:cubicBezTo>
                <a:lnTo>
                  <a:pt x="7467600" y="5587992"/>
                </a:lnTo>
                <a:cubicBezTo>
                  <a:pt x="7467600" y="5672165"/>
                  <a:pt x="7399365" y="5740400"/>
                  <a:pt x="7315192" y="5740400"/>
                </a:cubicBezTo>
                <a:lnTo>
                  <a:pt x="152408" y="5740400"/>
                </a:lnTo>
                <a:cubicBezTo>
                  <a:pt x="68235" y="5740400"/>
                  <a:pt x="0" y="5672165"/>
                  <a:pt x="0" y="5587992"/>
                </a:cubicBezTo>
                <a:lnTo>
                  <a:pt x="0" y="152408"/>
                </a:lnTo>
                <a:cubicBezTo>
                  <a:pt x="0" y="68292"/>
                  <a:pt x="68292" y="0"/>
                  <a:pt x="152408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812800" y="1879600"/>
            <a:ext cx="7048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نقاط المراجعة الرئيسية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12800" y="259080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7200900" y="2768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28" name="Text 26"/>
          <p:cNvSpPr/>
          <p:nvPr/>
        </p:nvSpPr>
        <p:spPr>
          <a:xfrm>
            <a:off x="4717852" y="2743200"/>
            <a:ext cx="243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مفهوم وخصائص العقود الحكومية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12800" y="335280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7200900" y="3530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31" name="Text 29"/>
          <p:cNvSpPr/>
          <p:nvPr/>
        </p:nvSpPr>
        <p:spPr>
          <a:xfrm>
            <a:off x="5546527" y="3505200"/>
            <a:ext cx="1600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الإطار القانوني المنظم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12800" y="411480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7200900" y="4292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34" name="Text 32"/>
          <p:cNvSpPr/>
          <p:nvPr/>
        </p:nvSpPr>
        <p:spPr>
          <a:xfrm>
            <a:off x="5009356" y="4267200"/>
            <a:ext cx="2146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أركان وأنواع العقود الحكومية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12800" y="487680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7200900" y="5054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37" name="Text 35"/>
          <p:cNvSpPr/>
          <p:nvPr/>
        </p:nvSpPr>
        <p:spPr>
          <a:xfrm>
            <a:off x="5176441" y="5029200"/>
            <a:ext cx="1968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الالتزامات والحقوق المتبادلة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12800" y="563880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7200900" y="5816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40" name="Text 38"/>
          <p:cNvSpPr/>
          <p:nvPr/>
        </p:nvSpPr>
        <p:spPr>
          <a:xfrm>
            <a:off x="5327452" y="5791200"/>
            <a:ext cx="182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الضمانات وحالات الإنهاء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12800" y="640080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7200900" y="65786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C9A227"/>
          </a:solidFill>
          <a:ln/>
        </p:spPr>
      </p:sp>
      <p:sp>
        <p:nvSpPr>
          <p:cNvPr id="43" name="Text 41"/>
          <p:cNvSpPr/>
          <p:nvPr/>
        </p:nvSpPr>
        <p:spPr>
          <a:xfrm>
            <a:off x="5106591" y="6553200"/>
            <a:ext cx="2044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الرقابة وآليات فض المنازعات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08000" y="7518400"/>
            <a:ext cx="7442200" cy="2311400"/>
          </a:xfrm>
          <a:custGeom>
            <a:avLst/>
            <a:gdLst/>
            <a:ahLst/>
            <a:cxnLst/>
            <a:rect l="l" t="t" r="r" b="b"/>
            <a:pathLst>
              <a:path w="7442200" h="2311400">
                <a:moveTo>
                  <a:pt x="152391" y="0"/>
                </a:moveTo>
                <a:lnTo>
                  <a:pt x="7391400" y="0"/>
                </a:lnTo>
                <a:cubicBezTo>
                  <a:pt x="7419437" y="0"/>
                  <a:pt x="7442200" y="22763"/>
                  <a:pt x="7442200" y="50800"/>
                </a:cubicBezTo>
                <a:lnTo>
                  <a:pt x="7442200" y="2260600"/>
                </a:lnTo>
                <a:cubicBezTo>
                  <a:pt x="7442200" y="2288637"/>
                  <a:pt x="7419437" y="2311400"/>
                  <a:pt x="7391400" y="2311400"/>
                </a:cubicBezTo>
                <a:lnTo>
                  <a:pt x="152391" y="2311400"/>
                </a:lnTo>
                <a:cubicBezTo>
                  <a:pt x="68228" y="2311400"/>
                  <a:pt x="0" y="2243172"/>
                  <a:pt x="0" y="2159009"/>
                </a:cubicBezTo>
                <a:lnTo>
                  <a:pt x="0" y="152391"/>
                </a:lnTo>
                <a:cubicBezTo>
                  <a:pt x="0" y="68284"/>
                  <a:pt x="68284" y="0"/>
                  <a:pt x="1523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7950200" y="7518400"/>
            <a:ext cx="50800" cy="2311400"/>
          </a:xfrm>
          <a:custGeom>
            <a:avLst/>
            <a:gdLst/>
            <a:ahLst/>
            <a:cxnLst/>
            <a:rect l="l" t="t" r="r" b="b"/>
            <a:pathLst>
              <a:path w="50800" h="2311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260600"/>
                </a:lnTo>
                <a:cubicBezTo>
                  <a:pt x="50800" y="2288637"/>
                  <a:pt x="28037" y="2311400"/>
                  <a:pt x="0" y="2311400"/>
                </a:cubicBezTo>
                <a:lnTo>
                  <a:pt x="0" y="23114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46" name="Shape 44"/>
          <p:cNvSpPr/>
          <p:nvPr/>
        </p:nvSpPr>
        <p:spPr>
          <a:xfrm>
            <a:off x="7353300" y="78232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4A90A4"/>
          </a:solidFill>
          <a:ln/>
        </p:spPr>
      </p:sp>
      <p:sp>
        <p:nvSpPr>
          <p:cNvPr id="47" name="Text 45"/>
          <p:cNvSpPr/>
          <p:nvPr/>
        </p:nvSpPr>
        <p:spPr>
          <a:xfrm>
            <a:off x="1079500" y="7772400"/>
            <a:ext cx="671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التقييم الذاتي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762000" y="8280400"/>
            <a:ext cx="7010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قيم فهمك للمحاضرة من 1-10: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762000" y="8763000"/>
            <a:ext cx="6908800" cy="812800"/>
          </a:xfrm>
          <a:custGeom>
            <a:avLst/>
            <a:gdLst/>
            <a:ahLst/>
            <a:cxnLst/>
            <a:rect l="l" t="t" r="r" b="b"/>
            <a:pathLst>
              <a:path w="6908800" h="812800">
                <a:moveTo>
                  <a:pt x="101600" y="0"/>
                </a:moveTo>
                <a:lnTo>
                  <a:pt x="6807200" y="0"/>
                </a:lnTo>
                <a:cubicBezTo>
                  <a:pt x="6863275" y="0"/>
                  <a:pt x="6908800" y="45525"/>
                  <a:pt x="6908800" y="101600"/>
                </a:cubicBezTo>
                <a:lnTo>
                  <a:pt x="6908800" y="711200"/>
                </a:lnTo>
                <a:cubicBezTo>
                  <a:pt x="6908800" y="767275"/>
                  <a:pt x="6863275" y="812800"/>
                  <a:pt x="6807200" y="812800"/>
                </a:cubicBezTo>
                <a:lnTo>
                  <a:pt x="101600" y="812800"/>
                </a:lnTo>
                <a:cubicBezTo>
                  <a:pt x="45525" y="812800"/>
                  <a:pt x="0" y="767275"/>
                  <a:pt x="0" y="7112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4A90A4">
              <a:alpha val="10196"/>
            </a:srgbClr>
          </a:solidFill>
          <a:ln/>
        </p:spPr>
      </p:sp>
      <p:sp>
        <p:nvSpPr>
          <p:cNvPr id="50" name="Text 48"/>
          <p:cNvSpPr/>
          <p:nvPr/>
        </p:nvSpPr>
        <p:spPr>
          <a:xfrm>
            <a:off x="800100" y="8915400"/>
            <a:ext cx="683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4A90A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___ / 10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المهمة - واجب منزلي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6726039" y="1574800"/>
            <a:ext cx="8991600" cy="3594100"/>
          </a:xfrm>
          <a:custGeom>
            <a:avLst/>
            <a:gdLst/>
            <a:ahLst/>
            <a:cxnLst/>
            <a:rect l="l" t="t" r="r" b="b"/>
            <a:pathLst>
              <a:path w="8991600" h="3594100">
                <a:moveTo>
                  <a:pt x="152390" y="0"/>
                </a:moveTo>
                <a:lnTo>
                  <a:pt x="8940800" y="0"/>
                </a:lnTo>
                <a:cubicBezTo>
                  <a:pt x="8968837" y="0"/>
                  <a:pt x="8991600" y="22763"/>
                  <a:pt x="8991600" y="50800"/>
                </a:cubicBezTo>
                <a:lnTo>
                  <a:pt x="8991600" y="3543300"/>
                </a:lnTo>
                <a:cubicBezTo>
                  <a:pt x="8991600" y="3571337"/>
                  <a:pt x="8968837" y="3594100"/>
                  <a:pt x="8940800" y="3594100"/>
                </a:cubicBezTo>
                <a:lnTo>
                  <a:pt x="152390" y="3594100"/>
                </a:lnTo>
                <a:cubicBezTo>
                  <a:pt x="68227" y="3594100"/>
                  <a:pt x="0" y="3525873"/>
                  <a:pt x="0" y="3441710"/>
                </a:cubicBezTo>
                <a:lnTo>
                  <a:pt x="0" y="152390"/>
                </a:lnTo>
                <a:cubicBezTo>
                  <a:pt x="0" y="68284"/>
                  <a:pt x="68284" y="0"/>
                  <a:pt x="15239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17639" y="1574800"/>
            <a:ext cx="50800" cy="3594100"/>
          </a:xfrm>
          <a:custGeom>
            <a:avLst/>
            <a:gdLst/>
            <a:ahLst/>
            <a:cxnLst/>
            <a:rect l="l" t="t" r="r" b="b"/>
            <a:pathLst>
              <a:path w="50800" h="35941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3543300"/>
                </a:lnTo>
                <a:cubicBezTo>
                  <a:pt x="50800" y="3571337"/>
                  <a:pt x="28037" y="3594100"/>
                  <a:pt x="0" y="3594100"/>
                </a:cubicBezTo>
                <a:lnTo>
                  <a:pt x="0" y="3594100"/>
                </a:lnTo>
                <a:lnTo>
                  <a:pt x="0" y="0"/>
                </a:ln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6" name="Shape 4"/>
          <p:cNvSpPr/>
          <p:nvPr/>
        </p:nvSpPr>
        <p:spPr>
          <a:xfrm>
            <a:off x="15062200" y="18732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7361039" y="1828800"/>
            <a:ext cx="8229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تعليمات المهمة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4935200" y="24257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9" name="Text 7"/>
          <p:cNvSpPr/>
          <p:nvPr/>
        </p:nvSpPr>
        <p:spPr>
          <a:xfrm>
            <a:off x="14884400" y="2425700"/>
            <a:ext cx="609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696178" y="2425700"/>
            <a:ext cx="4191000" cy="431800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اختر حالة قضائية من العقود الحكومية (من القضاء الإداري)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4935200" y="30861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12" name="Text 10"/>
          <p:cNvSpPr/>
          <p:nvPr/>
        </p:nvSpPr>
        <p:spPr>
          <a:xfrm>
            <a:off x="14884400" y="3086100"/>
            <a:ext cx="609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163425" y="3086100"/>
            <a:ext cx="2717800" cy="431800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حلل الوقائع والمسائل القانونية المحورية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4935200" y="3746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15" name="Text 13"/>
          <p:cNvSpPr/>
          <p:nvPr/>
        </p:nvSpPr>
        <p:spPr>
          <a:xfrm>
            <a:off x="14884400" y="3746500"/>
            <a:ext cx="609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140009" y="3746500"/>
            <a:ext cx="2743200" cy="431800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طبق الأحكام والمبادئ القانونية المناسبة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4935200" y="44069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18" name="Text 16"/>
          <p:cNvSpPr/>
          <p:nvPr/>
        </p:nvSpPr>
        <p:spPr>
          <a:xfrm>
            <a:off x="14884400" y="4406900"/>
            <a:ext cx="609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712303" y="4406900"/>
            <a:ext cx="2171700" cy="431800"/>
          </a:xfrm>
          <a:prstGeom prst="rect">
            <a:avLst/>
          </a:prstGeom>
          <a:noFill/>
          <a:ln/>
        </p:spPr>
        <p:txBody>
          <a:bodyPr wrap="square" lIns="0" tIns="10160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صاغ ملاحظات قانونية تحليلية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726039" y="5372100"/>
            <a:ext cx="8991600" cy="3238500"/>
          </a:xfrm>
          <a:custGeom>
            <a:avLst/>
            <a:gdLst/>
            <a:ahLst/>
            <a:cxnLst/>
            <a:rect l="l" t="t" r="r" b="b"/>
            <a:pathLst>
              <a:path w="8991600" h="3238500">
                <a:moveTo>
                  <a:pt x="152404" y="0"/>
                </a:moveTo>
                <a:lnTo>
                  <a:pt x="8940800" y="0"/>
                </a:lnTo>
                <a:cubicBezTo>
                  <a:pt x="8968837" y="0"/>
                  <a:pt x="8991600" y="22763"/>
                  <a:pt x="8991600" y="50800"/>
                </a:cubicBezTo>
                <a:lnTo>
                  <a:pt x="8991600" y="3187700"/>
                </a:lnTo>
                <a:cubicBezTo>
                  <a:pt x="8991600" y="3215756"/>
                  <a:pt x="8968856" y="3238500"/>
                  <a:pt x="8940800" y="3238500"/>
                </a:cubicBezTo>
                <a:lnTo>
                  <a:pt x="152404" y="3238500"/>
                </a:lnTo>
                <a:cubicBezTo>
                  <a:pt x="68234" y="3238500"/>
                  <a:pt x="0" y="3170266"/>
                  <a:pt x="0" y="3086096"/>
                </a:cubicBezTo>
                <a:lnTo>
                  <a:pt x="0" y="152404"/>
                </a:lnTo>
                <a:cubicBezTo>
                  <a:pt x="0" y="68290"/>
                  <a:pt x="68290" y="0"/>
                  <a:pt x="15240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15717639" y="5372100"/>
            <a:ext cx="50800" cy="3238500"/>
          </a:xfrm>
          <a:custGeom>
            <a:avLst/>
            <a:gdLst/>
            <a:ahLst/>
            <a:cxnLst/>
            <a:rect l="l" t="t" r="r" b="b"/>
            <a:pathLst>
              <a:path w="50800" h="32385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3187700"/>
                </a:lnTo>
                <a:cubicBezTo>
                  <a:pt x="50800" y="3215737"/>
                  <a:pt x="28037" y="3238500"/>
                  <a:pt x="0" y="3238500"/>
                </a:cubicBezTo>
                <a:lnTo>
                  <a:pt x="0" y="32385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22" name="Shape 20"/>
          <p:cNvSpPr/>
          <p:nvPr/>
        </p:nvSpPr>
        <p:spPr>
          <a:xfrm>
            <a:off x="15062200" y="567055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/>
            </a:pathLst>
          </a:custGeom>
          <a:solidFill>
            <a:srgbClr val="C9A227"/>
          </a:solidFill>
          <a:ln/>
        </p:spPr>
      </p:sp>
      <p:sp>
        <p:nvSpPr>
          <p:cNvPr id="23" name="Text 21"/>
          <p:cNvSpPr/>
          <p:nvPr/>
        </p:nvSpPr>
        <p:spPr>
          <a:xfrm>
            <a:off x="7361039" y="5626100"/>
            <a:ext cx="8229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متطلبات المهمة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980039" y="6223000"/>
            <a:ext cx="8458200" cy="609600"/>
          </a:xfrm>
          <a:custGeom>
            <a:avLst/>
            <a:gdLst/>
            <a:ahLst/>
            <a:cxnLst/>
            <a:rect l="l" t="t" r="r" b="b"/>
            <a:pathLst>
              <a:path w="8458200" h="609600">
                <a:moveTo>
                  <a:pt x="101602" y="0"/>
                </a:moveTo>
                <a:lnTo>
                  <a:pt x="8356598" y="0"/>
                </a:lnTo>
                <a:cubicBezTo>
                  <a:pt x="8412711" y="0"/>
                  <a:pt x="8458200" y="45489"/>
                  <a:pt x="8458200" y="101602"/>
                </a:cubicBezTo>
                <a:lnTo>
                  <a:pt x="8458200" y="507998"/>
                </a:lnTo>
                <a:cubicBezTo>
                  <a:pt x="8458200" y="564111"/>
                  <a:pt x="8412711" y="609600"/>
                  <a:pt x="8356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7132439" y="6375400"/>
            <a:ext cx="825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الحجم: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3-5 صفحات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980039" y="6985000"/>
            <a:ext cx="8458200" cy="609600"/>
          </a:xfrm>
          <a:custGeom>
            <a:avLst/>
            <a:gdLst/>
            <a:ahLst/>
            <a:cxnLst/>
            <a:rect l="l" t="t" r="r" b="b"/>
            <a:pathLst>
              <a:path w="8458200" h="609600">
                <a:moveTo>
                  <a:pt x="101602" y="0"/>
                </a:moveTo>
                <a:lnTo>
                  <a:pt x="8356598" y="0"/>
                </a:lnTo>
                <a:cubicBezTo>
                  <a:pt x="8412711" y="0"/>
                  <a:pt x="8458200" y="45489"/>
                  <a:pt x="8458200" y="101602"/>
                </a:cubicBezTo>
                <a:lnTo>
                  <a:pt x="8458200" y="507998"/>
                </a:lnTo>
                <a:cubicBezTo>
                  <a:pt x="8458200" y="564111"/>
                  <a:pt x="8412711" y="609600"/>
                  <a:pt x="8356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7132439" y="7137400"/>
            <a:ext cx="825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الصيغة: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PDF أو Word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980039" y="7747000"/>
            <a:ext cx="8458200" cy="609600"/>
          </a:xfrm>
          <a:custGeom>
            <a:avLst/>
            <a:gdLst/>
            <a:ahLst/>
            <a:cxnLst/>
            <a:rect l="l" t="t" r="r" b="b"/>
            <a:pathLst>
              <a:path w="8458200" h="609600">
                <a:moveTo>
                  <a:pt x="101602" y="0"/>
                </a:moveTo>
                <a:lnTo>
                  <a:pt x="8356598" y="0"/>
                </a:lnTo>
                <a:cubicBezTo>
                  <a:pt x="8412711" y="0"/>
                  <a:pt x="8458200" y="45489"/>
                  <a:pt x="8458200" y="101602"/>
                </a:cubicBezTo>
                <a:lnTo>
                  <a:pt x="8458200" y="507998"/>
                </a:lnTo>
                <a:cubicBezTo>
                  <a:pt x="8458200" y="564111"/>
                  <a:pt x="8412711" y="609600"/>
                  <a:pt x="83565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C9A227">
              <a:alpha val="5098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7132439" y="7899400"/>
            <a:ext cx="825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المراجع: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ذكر المصادر القانونية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08000" y="1574800"/>
            <a:ext cx="5918200" cy="3441700"/>
          </a:xfrm>
          <a:custGeom>
            <a:avLst/>
            <a:gdLst/>
            <a:ahLst/>
            <a:cxnLst/>
            <a:rect l="l" t="t" r="r" b="b"/>
            <a:pathLst>
              <a:path w="5918200" h="3441700">
                <a:moveTo>
                  <a:pt x="152398" y="0"/>
                </a:moveTo>
                <a:lnTo>
                  <a:pt x="5765802" y="0"/>
                </a:lnTo>
                <a:cubicBezTo>
                  <a:pt x="5849969" y="0"/>
                  <a:pt x="5918200" y="68231"/>
                  <a:pt x="5918200" y="152398"/>
                </a:cubicBezTo>
                <a:lnTo>
                  <a:pt x="5918200" y="3289302"/>
                </a:lnTo>
                <a:cubicBezTo>
                  <a:pt x="5918200" y="3373469"/>
                  <a:pt x="5849969" y="3441700"/>
                  <a:pt x="5765802" y="3441700"/>
                </a:cubicBezTo>
                <a:lnTo>
                  <a:pt x="152398" y="3441700"/>
                </a:lnTo>
                <a:cubicBezTo>
                  <a:pt x="68231" y="3441700"/>
                  <a:pt x="0" y="3373469"/>
                  <a:pt x="0" y="32893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gradFill rotWithShape="1" flip="none">
            <a:gsLst>
              <a:gs pos="0">
                <a:srgbClr val="1E3A5F"/>
              </a:gs>
              <a:gs pos="100000">
                <a:srgbClr val="4A90A4"/>
              </a:gs>
            </a:gsLst>
            <a:lin ang="2700000" scaled="1"/>
          </a:gradFill>
          <a:ln/>
          <a:effectLst>
            <a:outerShdw sx="100000" sy="100000" kx="0" ky="0" algn="bl" rotWithShape="0" blurRad="317500" dist="254000" dir="5400000">
              <a:srgbClr val="000000">
                <a:alpha val="10196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812800" y="1879600"/>
            <a:ext cx="5461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الموعد النهائي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12800" y="2476500"/>
            <a:ext cx="5308600" cy="2235200"/>
          </a:xfrm>
          <a:custGeom>
            <a:avLst/>
            <a:gdLst/>
            <a:ahLst/>
            <a:cxnLst/>
            <a:rect l="l" t="t" r="r" b="b"/>
            <a:pathLst>
              <a:path w="5308600" h="2235200">
                <a:moveTo>
                  <a:pt x="101590" y="0"/>
                </a:moveTo>
                <a:lnTo>
                  <a:pt x="5207010" y="0"/>
                </a:lnTo>
                <a:cubicBezTo>
                  <a:pt x="5263117" y="0"/>
                  <a:pt x="5308600" y="45483"/>
                  <a:pt x="5308600" y="101590"/>
                </a:cubicBezTo>
                <a:lnTo>
                  <a:pt x="5308600" y="2133610"/>
                </a:lnTo>
                <a:cubicBezTo>
                  <a:pt x="5308600" y="2189717"/>
                  <a:pt x="5263117" y="2235200"/>
                  <a:pt x="5207010" y="2235200"/>
                </a:cubicBezTo>
                <a:lnTo>
                  <a:pt x="101590" y="2235200"/>
                </a:lnTo>
                <a:cubicBezTo>
                  <a:pt x="45483" y="2235200"/>
                  <a:pt x="0" y="2189717"/>
                  <a:pt x="0" y="2133610"/>
                </a:cubicBezTo>
                <a:lnTo>
                  <a:pt x="0" y="101590"/>
                </a:lnTo>
                <a:cubicBezTo>
                  <a:pt x="0" y="45521"/>
                  <a:pt x="45521" y="0"/>
                  <a:pt x="10159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3083520" y="2730500"/>
            <a:ext cx="762000" cy="609600"/>
          </a:xfrm>
          <a:custGeom>
            <a:avLst/>
            <a:gdLst/>
            <a:ahLst/>
            <a:cxnLst/>
            <a:rect l="l" t="t" r="r" b="b"/>
            <a:pathLst>
              <a:path w="762000" h="609600"/>
            </a:pathLst>
          </a:custGeom>
          <a:solidFill>
            <a:srgbClr val="C9A227"/>
          </a:solidFill>
          <a:ln/>
        </p:spPr>
      </p:sp>
      <p:sp>
        <p:nvSpPr>
          <p:cNvPr id="34" name="Text 32"/>
          <p:cNvSpPr/>
          <p:nvPr/>
        </p:nvSpPr>
        <p:spPr>
          <a:xfrm>
            <a:off x="971550" y="3543300"/>
            <a:ext cx="49911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الأسبوع القادم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03300" y="4102100"/>
            <a:ext cx="4927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يوم المحاضرة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08000" y="5219700"/>
            <a:ext cx="5892800" cy="2540000"/>
          </a:xfrm>
          <a:custGeom>
            <a:avLst/>
            <a:gdLst/>
            <a:ahLst/>
            <a:cxnLst/>
            <a:rect l="l" t="t" r="r" b="b"/>
            <a:pathLst>
              <a:path w="5892800" h="2540000">
                <a:moveTo>
                  <a:pt x="152400" y="0"/>
                </a:moveTo>
                <a:lnTo>
                  <a:pt x="5842000" y="0"/>
                </a:lnTo>
                <a:cubicBezTo>
                  <a:pt x="5870037" y="0"/>
                  <a:pt x="5892800" y="22763"/>
                  <a:pt x="5892800" y="50800"/>
                </a:cubicBezTo>
                <a:lnTo>
                  <a:pt x="5892800" y="2489200"/>
                </a:lnTo>
                <a:cubicBezTo>
                  <a:pt x="5892800" y="2517237"/>
                  <a:pt x="5870037" y="2540000"/>
                  <a:pt x="5842000" y="2540000"/>
                </a:cubicBezTo>
                <a:lnTo>
                  <a:pt x="152400" y="2540000"/>
                </a:lnTo>
                <a:cubicBezTo>
                  <a:pt x="68288" y="2540000"/>
                  <a:pt x="0" y="2471712"/>
                  <a:pt x="0" y="23876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400800" y="5219700"/>
            <a:ext cx="50800" cy="2540000"/>
          </a:xfrm>
          <a:custGeom>
            <a:avLst/>
            <a:gdLst/>
            <a:ahLst/>
            <a:cxnLst/>
            <a:rect l="l" t="t" r="r" b="b"/>
            <a:pathLst>
              <a:path w="50800" h="25400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2489200"/>
                </a:lnTo>
                <a:cubicBezTo>
                  <a:pt x="50800" y="2517237"/>
                  <a:pt x="28037" y="2540000"/>
                  <a:pt x="0" y="2540000"/>
                </a:cubicBezTo>
                <a:lnTo>
                  <a:pt x="0" y="2540000"/>
                </a:lnTo>
                <a:lnTo>
                  <a:pt x="0" y="0"/>
                </a:lnTo>
                <a:close/>
              </a:path>
            </a:pathLst>
          </a:custGeom>
          <a:solidFill>
            <a:srgbClr val="4A90A4"/>
          </a:solidFill>
          <a:ln/>
        </p:spPr>
      </p:sp>
      <p:sp>
        <p:nvSpPr>
          <p:cNvPr id="38" name="Shape 36"/>
          <p:cNvSpPr/>
          <p:nvPr/>
        </p:nvSpPr>
        <p:spPr>
          <a:xfrm>
            <a:off x="5798939" y="55245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/>
            </a:pathLst>
          </a:custGeom>
          <a:solidFill>
            <a:srgbClr val="4A90A4"/>
          </a:solidFill>
          <a:ln/>
        </p:spPr>
      </p:sp>
      <p:sp>
        <p:nvSpPr>
          <p:cNvPr id="39" name="Text 37"/>
          <p:cNvSpPr/>
          <p:nvPr/>
        </p:nvSpPr>
        <p:spPr>
          <a:xfrm>
            <a:off x="1079500" y="5473700"/>
            <a:ext cx="5168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معايير التقييم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862439" y="60325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41" name="Text 39"/>
          <p:cNvSpPr/>
          <p:nvPr/>
        </p:nvSpPr>
        <p:spPr>
          <a:xfrm>
            <a:off x="3673673" y="5981700"/>
            <a:ext cx="2082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دقة التحليل القانوني (40%)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5862439" y="64389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43" name="Text 41"/>
          <p:cNvSpPr/>
          <p:nvPr/>
        </p:nvSpPr>
        <p:spPr>
          <a:xfrm>
            <a:off x="3525441" y="6388100"/>
            <a:ext cx="2235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تطبيق المبادئ القانونية (30%)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862439" y="68453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45" name="Text 43"/>
          <p:cNvSpPr/>
          <p:nvPr/>
        </p:nvSpPr>
        <p:spPr>
          <a:xfrm>
            <a:off x="3463330" y="6794500"/>
            <a:ext cx="229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جودة الصياغة والتحليل (20%)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862439" y="72517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4A90A4"/>
          </a:solidFill>
          <a:ln/>
        </p:spPr>
      </p:sp>
      <p:sp>
        <p:nvSpPr>
          <p:cNvPr id="47" name="Text 45"/>
          <p:cNvSpPr/>
          <p:nvPr/>
        </p:nvSpPr>
        <p:spPr>
          <a:xfrm>
            <a:off x="4066580" y="7200900"/>
            <a:ext cx="1689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rgbClr val="2D374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الالتزام بالموعد (10%)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508000" y="7962900"/>
            <a:ext cx="5892800" cy="1168400"/>
          </a:xfrm>
          <a:custGeom>
            <a:avLst/>
            <a:gdLst/>
            <a:ahLst/>
            <a:cxnLst/>
            <a:rect l="l" t="t" r="r" b="b"/>
            <a:pathLst>
              <a:path w="5892800" h="1168400">
                <a:moveTo>
                  <a:pt x="152394" y="0"/>
                </a:moveTo>
                <a:lnTo>
                  <a:pt x="5842000" y="0"/>
                </a:lnTo>
                <a:cubicBezTo>
                  <a:pt x="5870037" y="0"/>
                  <a:pt x="5892800" y="22763"/>
                  <a:pt x="5892800" y="50800"/>
                </a:cubicBezTo>
                <a:lnTo>
                  <a:pt x="5892800" y="1117600"/>
                </a:lnTo>
                <a:cubicBezTo>
                  <a:pt x="5892800" y="1145637"/>
                  <a:pt x="5870037" y="1168400"/>
                  <a:pt x="5842000" y="1168400"/>
                </a:cubicBezTo>
                <a:lnTo>
                  <a:pt x="152394" y="1168400"/>
                </a:lnTo>
                <a:cubicBezTo>
                  <a:pt x="68286" y="1168400"/>
                  <a:pt x="0" y="1100114"/>
                  <a:pt x="0" y="1016006"/>
                </a:cubicBezTo>
                <a:lnTo>
                  <a:pt x="0" y="152394"/>
                </a:lnTo>
                <a:cubicBezTo>
                  <a:pt x="0" y="68286"/>
                  <a:pt x="68286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6400800" y="7962900"/>
            <a:ext cx="50800" cy="1168400"/>
          </a:xfrm>
          <a:custGeom>
            <a:avLst/>
            <a:gdLst/>
            <a:ahLst/>
            <a:cxnLst/>
            <a:rect l="l" t="t" r="r" b="b"/>
            <a:pathLst>
              <a:path w="50800" h="1168400">
                <a:moveTo>
                  <a:pt x="0" y="0"/>
                </a:moveTo>
                <a:lnTo>
                  <a:pt x="0" y="0"/>
                </a:lnTo>
                <a:cubicBezTo>
                  <a:pt x="28037" y="0"/>
                  <a:pt x="50800" y="22763"/>
                  <a:pt x="50800" y="50800"/>
                </a:cubicBezTo>
                <a:lnTo>
                  <a:pt x="50800" y="1117600"/>
                </a:lnTo>
                <a:cubicBezTo>
                  <a:pt x="50800" y="1145637"/>
                  <a:pt x="28037" y="1168400"/>
                  <a:pt x="0" y="1168400"/>
                </a:cubicBezTo>
                <a:lnTo>
                  <a:pt x="0" y="11684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50" name="Shape 48"/>
          <p:cNvSpPr/>
          <p:nvPr/>
        </p:nvSpPr>
        <p:spPr>
          <a:xfrm>
            <a:off x="5881489" y="8229600"/>
            <a:ext cx="292100" cy="228600"/>
          </a:xfrm>
          <a:custGeom>
            <a:avLst/>
            <a:gdLst/>
            <a:ahLst/>
            <a:cxnLst/>
            <a:rect l="l" t="t" r="r" b="b"/>
            <a:pathLst>
              <a:path w="292100" h="228600"/>
            </a:pathLst>
          </a:custGeom>
          <a:solidFill>
            <a:srgbClr val="C9A227"/>
          </a:solidFill>
          <a:ln/>
        </p:spPr>
      </p:sp>
      <p:sp>
        <p:nvSpPr>
          <p:cNvPr id="51" name="Text 49"/>
          <p:cNvSpPr/>
          <p:nvPr/>
        </p:nvSpPr>
        <p:spPr>
          <a:xfrm>
            <a:off x="1003300" y="8166100"/>
            <a:ext cx="5283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1E3A5F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طريقة التسليم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11200" y="8623300"/>
            <a:ext cx="5562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71809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عبر البريد الإلكتروني: [email]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fedsoc.org/5a30e5badcd6f647ff58ba5fac0f456987d5e185.jpg">    </p:cNvPr>
          <p:cNvPicPr>
            <a:picLocks noChangeAspect="1"/>
          </p:cNvPicPr>
          <p:nvPr/>
        </p:nvPicPr>
        <p:blipFill>
          <a:blip r:embed="rId1">
            <a:alphaModFix amt="15000"/>
          </a:blip>
          <a:srcRect l="0" r="0" t="7788" b="7788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E3A5F">
                  <a:alpha val="95000"/>
                </a:srgbClr>
              </a:gs>
              <a:gs pos="50000">
                <a:srgbClr val="1E3A5F">
                  <a:alpha val="90000"/>
                </a:srgbClr>
              </a:gs>
              <a:gs pos="100000">
                <a:srgbClr val="4A90A4">
                  <a:alpha val="85000"/>
                </a:srgbClr>
              </a:gs>
            </a:gsLst>
            <a:lin ang="2700000" scaled="1"/>
          </a:gradFill>
          <a:ln/>
        </p:spPr>
      </p:sp>
      <p:sp>
        <p:nvSpPr>
          <p:cNvPr id="4" name="Text 1"/>
          <p:cNvSpPr/>
          <p:nvPr/>
        </p:nvSpPr>
        <p:spPr>
          <a:xfrm>
            <a:off x="508000" y="5080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FAF9F6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الخاتمة والمراجع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4528800" y="1270000"/>
            <a:ext cx="1219200" cy="50800"/>
          </a:xfrm>
          <a:custGeom>
            <a:avLst/>
            <a:gdLst/>
            <a:ahLst/>
            <a:cxnLst/>
            <a:rect l="l" t="t" r="r" b="b"/>
            <a:pathLst>
              <a:path w="1219200" h="50800">
                <a:moveTo>
                  <a:pt x="0" y="0"/>
                </a:moveTo>
                <a:lnTo>
                  <a:pt x="1219200" y="0"/>
                </a:lnTo>
                <a:lnTo>
                  <a:pt x="1219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C9A227"/>
          </a:solidFill>
          <a:ln/>
        </p:spPr>
      </p:sp>
      <p:sp>
        <p:nvSpPr>
          <p:cNvPr id="6" name="Shape 3"/>
          <p:cNvSpPr/>
          <p:nvPr/>
        </p:nvSpPr>
        <p:spPr>
          <a:xfrm>
            <a:off x="8261350" y="1530350"/>
            <a:ext cx="7480300" cy="4927600"/>
          </a:xfrm>
          <a:custGeom>
            <a:avLst/>
            <a:gdLst/>
            <a:ahLst/>
            <a:cxnLst/>
            <a:rect l="l" t="t" r="r" b="b"/>
            <a:pathLst>
              <a:path w="7480300" h="4927600">
                <a:moveTo>
                  <a:pt x="152411" y="0"/>
                </a:moveTo>
                <a:lnTo>
                  <a:pt x="7327889" y="0"/>
                </a:lnTo>
                <a:cubicBezTo>
                  <a:pt x="7412063" y="0"/>
                  <a:pt x="7480300" y="68237"/>
                  <a:pt x="7480300" y="152411"/>
                </a:cubicBezTo>
                <a:lnTo>
                  <a:pt x="7480300" y="4775189"/>
                </a:lnTo>
                <a:cubicBezTo>
                  <a:pt x="7480300" y="4859363"/>
                  <a:pt x="7412063" y="4927600"/>
                  <a:pt x="7327889" y="4927600"/>
                </a:cubicBezTo>
                <a:lnTo>
                  <a:pt x="152411" y="4927600"/>
                </a:lnTo>
                <a:cubicBezTo>
                  <a:pt x="68237" y="4927600"/>
                  <a:pt x="0" y="4859363"/>
                  <a:pt x="0" y="47751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21700" y="1790700"/>
            <a:ext cx="7112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النقاط الرئيسية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5227300" y="24384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9" name="Text 6"/>
          <p:cNvSpPr/>
          <p:nvPr/>
        </p:nvSpPr>
        <p:spPr>
          <a:xfrm>
            <a:off x="11492905" y="2387600"/>
            <a:ext cx="368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العقود الحكومية أداة أساسية لتحقيق المصلحة العامة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5227300" y="28448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1" name="Text 8"/>
          <p:cNvSpPr/>
          <p:nvPr/>
        </p:nvSpPr>
        <p:spPr>
          <a:xfrm>
            <a:off x="11613952" y="2794000"/>
            <a:ext cx="356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تمتاز بخصائص مميزة تمنح الإدارة سلطات خاصة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5227300" y="32512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3" name="Text 10"/>
          <p:cNvSpPr/>
          <p:nvPr/>
        </p:nvSpPr>
        <p:spPr>
          <a:xfrm>
            <a:off x="11625659" y="3200400"/>
            <a:ext cx="355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تخضع لإجراءات صارمة لضمان الشفافية والنزاهة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15227300" y="36576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5" name="Text 12"/>
          <p:cNvSpPr/>
          <p:nvPr/>
        </p:nvSpPr>
        <p:spPr>
          <a:xfrm>
            <a:off x="12418020" y="3606800"/>
            <a:ext cx="275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الالتزامات والحقوق متبادلة بين الطرفين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15227300" y="40640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/>
            </a:pathLst>
          </a:custGeom>
          <a:solidFill>
            <a:srgbClr val="C9A227"/>
          </a:solidFill>
          <a:ln/>
        </p:spPr>
      </p:sp>
      <p:sp>
        <p:nvSpPr>
          <p:cNvPr id="17" name="Text 14"/>
          <p:cNvSpPr/>
          <p:nvPr/>
        </p:nvSpPr>
        <p:spPr>
          <a:xfrm>
            <a:off x="12064405" y="4013200"/>
            <a:ext cx="3111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الرقابة والمساءلة ضروريان لحماية المال العام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14350" y="1530350"/>
            <a:ext cx="7480300" cy="4927600"/>
          </a:xfrm>
          <a:custGeom>
            <a:avLst/>
            <a:gdLst/>
            <a:ahLst/>
            <a:cxnLst/>
            <a:rect l="l" t="t" r="r" b="b"/>
            <a:pathLst>
              <a:path w="7480300" h="4927600">
                <a:moveTo>
                  <a:pt x="152411" y="0"/>
                </a:moveTo>
                <a:lnTo>
                  <a:pt x="7327889" y="0"/>
                </a:lnTo>
                <a:cubicBezTo>
                  <a:pt x="7412063" y="0"/>
                  <a:pt x="7480300" y="68237"/>
                  <a:pt x="7480300" y="152411"/>
                </a:cubicBezTo>
                <a:lnTo>
                  <a:pt x="7480300" y="4775189"/>
                </a:lnTo>
                <a:cubicBezTo>
                  <a:pt x="7480300" y="4859363"/>
                  <a:pt x="7412063" y="4927600"/>
                  <a:pt x="7327889" y="4927600"/>
                </a:cubicBezTo>
                <a:lnTo>
                  <a:pt x="152411" y="4927600"/>
                </a:lnTo>
                <a:cubicBezTo>
                  <a:pt x="68237" y="4927600"/>
                  <a:pt x="0" y="4859363"/>
                  <a:pt x="0" y="47751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74700" y="1790700"/>
            <a:ext cx="7112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C9A227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المراجع القانونية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74700" y="2387600"/>
            <a:ext cx="706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نظام المنافسات والمشتريات الحكومية (السعودية)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4700" y="2794000"/>
            <a:ext cx="706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اللائحة التنفيذية للنظام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74700" y="3200400"/>
            <a:ext cx="706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الشروط العامة لمقاولات الأشغال العامة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774700" y="3606800"/>
            <a:ext cx="706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قضاء مجلس الدولة الفرنسي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4700" y="4013200"/>
            <a:ext cx="706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أحكام المحكمة الإدارية العليا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774700" y="4419600"/>
            <a:ext cx="706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الفقه القانوني في القانون الإداري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7651750" y="6667500"/>
            <a:ext cx="952500" cy="762000"/>
          </a:xfrm>
          <a:custGeom>
            <a:avLst/>
            <a:gdLst/>
            <a:ahLst/>
            <a:cxnLst/>
            <a:rect l="l" t="t" r="r" b="b"/>
            <a:pathLst>
              <a:path w="952500" h="762000"/>
            </a:pathLst>
          </a:custGeom>
          <a:solidFill>
            <a:srgbClr val="C9A227"/>
          </a:solidFill>
          <a:ln/>
        </p:spPr>
      </p:sp>
      <p:sp>
        <p:nvSpPr>
          <p:cNvPr id="27" name="Text 24"/>
          <p:cNvSpPr/>
          <p:nvPr/>
        </p:nvSpPr>
        <p:spPr>
          <a:xfrm>
            <a:off x="393700" y="76327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FAF9F6"/>
                </a:solidFill>
                <a:latin typeface="Alimama ShuHeiTi" pitchFamily="34" charset="0"/>
                <a:ea typeface="Alimama ShuHeiTi" pitchFamily="34" charset="-122"/>
                <a:cs typeface="Alimama ShuHeiTi" pitchFamily="34" charset="-120"/>
              </a:rPr>
              <a:t>شكراً لحسن الاستماع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431800" y="8242300"/>
            <a:ext cx="153924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rgbClr val="C9A22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العقود الحكومية في القانون الإداري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العقود الحكومية في القانون الإداري</dc:title>
  <dc:subject>العقود الحكومية في القانون الإداري</dc:subject>
  <dc:creator>Kimi</dc:creator>
  <cp:lastModifiedBy>Kimi</cp:lastModifiedBy>
  <cp:revision>1</cp:revision>
  <dcterms:created xsi:type="dcterms:W3CDTF">2026-02-26T11:02:50Z</dcterms:created>
  <dcterms:modified xsi:type="dcterms:W3CDTF">2026-02-26T11:02:50Z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{"Label":"العقود الحكومية في القانون الإداري","ContentProducer":"001191110108MACG2KBH8F10000","ProduceID":"","ReservedCode1":"","ContentPropagator":"001191110108MACG2KBH8F20000","PropagateID":"","ReservedCode2":""}</vt:lpwstr>
  </property>
</Properties>
</file>