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F4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"/>
            <a:ext cx="109728" cy="5394960"/>
          </a:xfrm>
          <a:prstGeom prst="rect">
            <a:avLst/>
          </a:prstGeom>
          <a:solidFill>
            <a:srgbClr val="B58E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5840" y="1234440"/>
            <a:ext cx="10424160" cy="2103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4000" b="1">
                <a:solidFill>
                  <a:srgbClr val="FFFFFF"/>
                </a:solidFill>
                <a:latin typeface="Arial"/>
              </a:defRPr>
            </a:pPr>
            <a:r>
              <a:t>انقضاء الرهن التأميني</a:t>
            </a:r>
          </a:p>
          <a:p>
            <a:pPr algn="r">
              <a:defRPr sz="2400">
                <a:solidFill>
                  <a:srgbClr val="DCE1E8"/>
                </a:solidFill>
                <a:latin typeface="Arial"/>
              </a:defRPr>
            </a:pPr>
            <a:r>
              <a:t>محاضرة في الحقوق العينية التبعية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3977639"/>
            <a:ext cx="1042416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800">
                <a:solidFill>
                  <a:srgbClr val="DCE1E8"/>
                </a:solidFill>
                <a:latin typeface="Arial"/>
              </a:defRPr>
            </a:pPr>
            <a:r>
              <a:t>إعداد وتقديم</a:t>
            </a:r>
          </a:p>
          <a:p>
            <a:pPr algn="r">
              <a:defRPr sz="2800" b="1">
                <a:solidFill>
                  <a:srgbClr val="FFFFFF"/>
                </a:solidFill>
                <a:latin typeface="Arial"/>
              </a:defRPr>
            </a:pPr>
            <a:r>
              <a:t>ا.م.د سيف هادي عبدالله الزويني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5989320"/>
            <a:ext cx="1042416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CDD4DC"/>
                </a:solidFill>
                <a:latin typeface="Arial"/>
              </a:defRPr>
            </a:pPr>
            <a:r>
              <a:t>في ضوء أحكام القانون المدني العراقي رقم (40) لسنة 1951 وتعديلاته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4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600" b="1">
                <a:solidFill>
                  <a:srgbClr val="142F4E"/>
                </a:solidFill>
                <a:latin typeface="Arial"/>
              </a:defRPr>
            </a:pPr>
            <a:r>
              <a:t>أولاً: مفهوم الرهن التأميني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C76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الرهن التأميني عقد يكسب الدائن على عقار مخصص لوفاء دينه حقاً عينياً.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يمنح المرتهن أولوية في استيفاء حقه من ثمن العقار المرهون وفقاً للقانون.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يبقى العقار في حيازة الراهن، ولا تنتقل حيازته إلى الدائن المرتهن.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الرهن التأميني حق تابع للدين المضمون؛ لذلك يرتبط بقاؤه وبقاء الضمان ببقاء الدين، مع الاستثناءات التي يقررها القانون.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6236208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76"/>
                </a:solidFill>
                <a:latin typeface="Arial"/>
              </a:defRPr>
            </a:pPr>
            <a:r>
              <a:t>ا.م.د سيف هادي عبدالله الزويني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4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600" b="1">
                <a:solidFill>
                  <a:srgbClr val="142F4E"/>
                </a:solidFill>
                <a:latin typeface="Arial"/>
              </a:defRPr>
            </a:pPr>
            <a:r>
              <a:t>ثانياً: المقصود بانقضاء الرهن التأميني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C76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انقضاء الرهن يعني زوال الحق العيني التبعي الذي كان يضمن الدين على العقار.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الأصل أن الرهن يدور مع الدين المضمون وجوداً وعدماً.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قد ينقضي الرهن بصورة أصلية أو تبعية، وقد ينقضي مع بقاء الدين إذا تعلق الانقضاء بحق الرهن ذاته، كالتنازل عنه.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ينبغي التمييز بين انقضاء الرهن وبين مجرد تغير ملكية العقار؛ فانتقال الملكية لا يؤدي بذاته إلى زوال الرهن.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6236208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76"/>
                </a:solidFill>
                <a:latin typeface="Arial"/>
              </a:defRPr>
            </a:pPr>
            <a:r>
              <a:t>ا.م.د سيف هادي عبدالله الزويني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4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600" b="1">
                <a:solidFill>
                  <a:srgbClr val="142F4E"/>
                </a:solidFill>
                <a:latin typeface="Arial"/>
              </a:defRPr>
            </a:pPr>
            <a:r>
              <a:t>ثالثاً: انقضاء الرهن بانقضاء الدين الموثق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C76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تنص المادة (1315/1) من القانون المدني العراقي على أن حق الرهن التأميني ينقضي بانقضاء الدين الموثق.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إذا زال سبب انقضاء الدين وعاد الدين، يعود الرهن معه، مع حماية الحقوق التي اكتسبها الغير حسن النية خلال الفترة الفاصلة.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مثال: إذا انقضى الدين بسبب وفاء ثم ثبت بطلان الوفاء أو زوال سببه بأثر رجعي، فقد يعود الرهن تبعاً لعودة الدين، ضمن الحدود القانونية.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6236208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76"/>
                </a:solidFill>
                <a:latin typeface="Arial"/>
              </a:defRPr>
            </a:pPr>
            <a:r>
              <a:t>ا.م.د سيف هادي عبدالله الزويني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4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600" b="1">
                <a:solidFill>
                  <a:srgbClr val="142F4E"/>
                </a:solidFill>
                <a:latin typeface="Arial"/>
              </a:defRPr>
            </a:pPr>
            <a:r>
              <a:t>رابعاً: الوفاء المبكر وفك الرهن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C76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يجوز للمدين أن يوفي بالدين قبل حلول أجله وأن يطلب فك الرهن.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إذا لم يقبل الدائن، أجاز القانون للمدين إيداع الدين وملحقاته والتعويض المتفق عليه عند التعجيل، لدى الدائرة المختصة.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بعد تحقق شروط الإيداع، يفك الرهن وفق الإجراءات القانونية.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الغاية هي منع استمرار القيد العيني بعد استيفاء الدين المضمون بصورة قانونية.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6236208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76"/>
                </a:solidFill>
                <a:latin typeface="Arial"/>
              </a:defRPr>
            </a:pPr>
            <a:r>
              <a:t>ا.م.د سيف هادي عبدالله الزويني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4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600" b="1">
                <a:solidFill>
                  <a:srgbClr val="142F4E"/>
                </a:solidFill>
                <a:latin typeface="Arial"/>
              </a:defRPr>
            </a:pPr>
            <a:r>
              <a:t>خامساً: انقضاء الرهن عند بيع العقار بالمزاد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C76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إذا حل الدين ولم يُوفَ، يستطيع المرتهن سلوك إجراءات التنفيذ وطلب بيع العقار المرهون وفق القانون.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عند بيع العقار بالمزايدة العلنية وإيداع الثمن وفق الإجراءات المقررة، تنقضي الحقوق المسجلة على العقار في الحدود التي حددها القانون.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ينتقل محل الاستيفاء من العقار إلى الثمن المودع، مع مراعاة مراتب الدائنين وحقوق أصحابها.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6236208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76"/>
                </a:solidFill>
                <a:latin typeface="Arial"/>
              </a:defRPr>
            </a:pPr>
            <a:r>
              <a:t>ا.م.د سيف هادي عبدالله الزويني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4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600" b="1">
                <a:solidFill>
                  <a:srgbClr val="142F4E"/>
                </a:solidFill>
                <a:latin typeface="Arial"/>
              </a:defRPr>
            </a:pPr>
            <a:r>
              <a:t>سادساً: اتحاد الذمة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C76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قد ينقضي الرهن إذا اجتمع في شخص واحد حق الرهن وملكية العقار، وهو ما يعرف باتحاد الذمة.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المادة (1317) تقرر عودة الرهن إذا زال سبب انتقال حق الملكية أو حق الرهن وكان لزواله أثر رجعي.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مثال: اجتماع ملكية العقار وحق الرهن في شخص واحد لا يمنع عودة الرهن إذا زال السبب القانوني لهذا الاجتماع بأثر رجعي.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6236208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76"/>
                </a:solidFill>
                <a:latin typeface="Arial"/>
              </a:defRPr>
            </a:pPr>
            <a:r>
              <a:t>ا.م.د سيف هادي عبدالله الزويني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4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600" b="1">
                <a:solidFill>
                  <a:srgbClr val="142F4E"/>
                </a:solidFill>
                <a:latin typeface="Arial"/>
              </a:defRPr>
            </a:pPr>
            <a:r>
              <a:t>سابعاً: التنازل عن حق الرهن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C76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تنص المادة (1318) على صحة تنازل الدائن المرتهن عن حق الرهن التأميني دون الدين.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هنا يبقى الدين قائماً، لكن يسقط الضمان العيني المتمثل في الرهن.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يختلف ذلك عن التنازل عن الدين؛ فالتنازل عن الرهن يتعلق بالحق العيني الضامن، لا بأصل الالتزام.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6236208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76"/>
                </a:solidFill>
                <a:latin typeface="Arial"/>
              </a:defRPr>
            </a:pPr>
            <a:r>
              <a:t>ا.م.د سيف هادي عبدالله الزويني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4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600" b="1">
                <a:solidFill>
                  <a:srgbClr val="142F4E"/>
                </a:solidFill>
                <a:latin typeface="Arial"/>
              </a:defRPr>
            </a:pPr>
            <a:r>
              <a:t>ثامناً: التقادم وأثره في الرهن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C76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وفق المادة (1319)، إذا انقضت مدة التقادم على الدين الموثق بالرهن التأميني، جاز للراهن أن يطلب الحكم بفك الرهن.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وإذا انتقل العقار إلى حائز، جاز له الاحتجاج بالتقادم إذا سكت المرتهن دون عذر عن رفع دعوى الرهن عليه مدة خمس عشرة سنة.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تظهر هنا أهمية التمييز بين تقادم الدين وتقادم استعمال الحق في مواجهة الحائز وفق شروط النص.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6236208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76"/>
                </a:solidFill>
                <a:latin typeface="Arial"/>
              </a:defRPr>
            </a:pPr>
            <a:r>
              <a:t>ا.م.د سيف هادي عبدالله الزويني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4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600" b="1">
                <a:solidFill>
                  <a:srgbClr val="142F4E"/>
                </a:solidFill>
                <a:latin typeface="Arial"/>
              </a:defRPr>
            </a:pPr>
            <a:r>
              <a:t>تاسعاً: ما لا يؤدي بذاته إلى انقضاء الرهن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C76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موت الراهن لا يبطل الرهن التأميني.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موت المرتهن لا يبطل الرهن التأميني.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انتقال ملكية العقار إلى الغير لا يؤدي بذاته إلى سقوط الرهن؛ إذ يبقى للمرتهن حقه وفق أحكام التتبع والمرتبة.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هلاك العقار له أحكام خاصة؛ فلا يُفهم منه دائماً انقضاء الضمان بصورة مجردة، إذ قد ينتقل حق المرتهن إلى المال الذي يحل محل العقار وفق القانون.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6236208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76"/>
                </a:solidFill>
                <a:latin typeface="Arial"/>
              </a:defRPr>
            </a:pPr>
            <a:r>
              <a:t>ا.م.د سيف هادي عبدالله الزويني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4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600" b="1">
                <a:solidFill>
                  <a:srgbClr val="142F4E"/>
                </a:solidFill>
                <a:latin typeface="Arial"/>
              </a:defRPr>
            </a:pPr>
            <a:r>
              <a:t>عاشراً: الآثار القانونية لانقضاء الرهن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C76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زوال الحق العيني التبعي الذي يخول المرتهن الأولوية على العقار.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تحرر العقار من القيد العيني في الحدود التي تحقق فيها سبب الانقضاء.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بقاء الدين ــ في بعض الصور ــ ممكناً رغم زوال الرهن، مثل التنازل عن الرهن دون الدين.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ضرورة استكمال الإجراءات الرسمية اللازمة لإثبات فك الرهن ورفع القيد من السجلات المختصة.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6236208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76"/>
                </a:solidFill>
                <a:latin typeface="Arial"/>
              </a:defRPr>
            </a:pPr>
            <a:r>
              <a:t>ا.م.د سيف هادي عبدالله الزويني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4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600" b="1">
                <a:solidFill>
                  <a:srgbClr val="142F4E"/>
                </a:solidFill>
                <a:latin typeface="Arial"/>
              </a:defRPr>
            </a:pPr>
            <a:r>
              <a:t>حادي عشر: التمييز بين أهم صور الانقضاء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C76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1800">
                <a:solidFill>
                  <a:srgbClr val="23282D"/>
                </a:solidFill>
                <a:latin typeface="Arial"/>
              </a:defRPr>
            </a:pPr>
            <a:r>
              <a:t>انقضاء الدين ← ينقضي الرهن تبعاً له.</a:t>
            </a:r>
          </a:p>
          <a:p>
            <a:pPr algn="r">
              <a:spcAft>
                <a:spcPts val="1200"/>
              </a:spcAft>
              <a:defRPr sz="1800">
                <a:solidFill>
                  <a:srgbClr val="23282D"/>
                </a:solidFill>
                <a:latin typeface="Arial"/>
              </a:defRPr>
            </a:pPr>
            <a:r>
              <a:t>الوفاء المبكر ← يمكن فك الرهن بعد تحقق شروط الوفاء أو الإيداع القانوني.</a:t>
            </a:r>
          </a:p>
          <a:p>
            <a:pPr algn="r">
              <a:spcAft>
                <a:spcPts val="1200"/>
              </a:spcAft>
              <a:defRPr sz="1800">
                <a:solidFill>
                  <a:srgbClr val="23282D"/>
                </a:solidFill>
                <a:latin typeface="Arial"/>
              </a:defRPr>
            </a:pPr>
            <a:r>
              <a:t>المزاد التنفيذي ← ينقضي الرهن والحقوق المسجلة وفق آثار البيع وإيداع الثمن.</a:t>
            </a:r>
          </a:p>
          <a:p>
            <a:pPr algn="r">
              <a:spcAft>
                <a:spcPts val="1200"/>
              </a:spcAft>
              <a:defRPr sz="1800">
                <a:solidFill>
                  <a:srgbClr val="23282D"/>
                </a:solidFill>
                <a:latin typeface="Arial"/>
              </a:defRPr>
            </a:pPr>
            <a:r>
              <a:t>اتحاد الذمة ← ينقضي الرهن مع إمكان عودته إذا زال سبب الاتحاد بأثر رجعي.</a:t>
            </a:r>
          </a:p>
          <a:p>
            <a:pPr algn="r">
              <a:spcAft>
                <a:spcPts val="1200"/>
              </a:spcAft>
              <a:defRPr sz="1800">
                <a:solidFill>
                  <a:srgbClr val="23282D"/>
                </a:solidFill>
                <a:latin typeface="Arial"/>
              </a:defRPr>
            </a:pPr>
            <a:r>
              <a:t>التنازل عن الرهن ← يسقط الضمان العيني مع بقاء الدين.</a:t>
            </a:r>
          </a:p>
          <a:p>
            <a:pPr algn="r">
              <a:spcAft>
                <a:spcPts val="1200"/>
              </a:spcAft>
              <a:defRPr sz="1800">
                <a:solidFill>
                  <a:srgbClr val="23282D"/>
                </a:solidFill>
                <a:latin typeface="Arial"/>
              </a:defRPr>
            </a:pPr>
            <a:r>
              <a:t>التقادم ← يترتب أثره وفق شروط المادة (1319) والحكم بفك الرهن.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6236208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76"/>
                </a:solidFill>
                <a:latin typeface="Arial"/>
              </a:defRPr>
            </a:pPr>
            <a:r>
              <a:t>ا.م.د سيف هادي عبدالله الزويني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4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600" b="1">
                <a:solidFill>
                  <a:srgbClr val="142F4E"/>
                </a:solidFill>
                <a:latin typeface="Arial"/>
              </a:defRPr>
            </a:pPr>
            <a:r>
              <a:t>ثاني عشر: تطبيقات عملية للمناقشة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C76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حالة (1): مدين سدد كامل القرض، لكن قيد الرهن ما زال مسجلاً. ما الإجراء القانوني المناسب؟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حالة (2): اتفق الطرفان على السداد المبكر، ثم اختلفا بشأن فك الرهن. كيف تعالج المادة (1315) الحالة؟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حالة (3): بيع العقار المرهون بالمزاد وإيداع الثمن. ما مصير الحقوق المسجلة؟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حالة (4): تنازل البنك عن الرهن مع احتفاظه بالدين. ما الأثر القانوني؟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6236208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76"/>
                </a:solidFill>
                <a:latin typeface="Arial"/>
              </a:defRPr>
            </a:pPr>
            <a:r>
              <a:t>ا.م.د سيف هادي عبدالله الزويني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4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600" b="1">
                <a:solidFill>
                  <a:srgbClr val="142F4E"/>
                </a:solidFill>
                <a:latin typeface="Arial"/>
              </a:defRPr>
            </a:pPr>
            <a:r>
              <a:t>خلاصة المحاضرة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C76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الرهن التأميني حق عيني تبعي، وأبرز صور انقضائه ترتبط بالدين المضمون.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القانون المدني العراقي نظم انقضاء الرهن التأميني في المواد (1315–1320).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لا يعني كل تغير يطرأ على المدين أو العقار زوال الرهن؛ فالمشرّع حدد حالات الانقضاء وآثارها بدقة.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التمييز بين انقضاء الدين، وانقضاء الرهن، وفك القيد في السجل العقاري أمر أساسي في التطبيق العملي.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6236208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76"/>
                </a:solidFill>
                <a:latin typeface="Arial"/>
              </a:defRPr>
            </a:pPr>
            <a:r>
              <a:t>ا.م.د سيف هادي عبدالله الزويني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142F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6583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2600" b="1">
                <a:solidFill>
                  <a:srgbClr val="142F4E"/>
                </a:solidFill>
                <a:latin typeface="Arial"/>
              </a:defRPr>
            </a:pPr>
            <a:r>
              <a:t>المصادر والتوثيق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6C76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744200" cy="489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القانون المدني العراقي رقم (40) لسنة 1951 وتعديلاته، الباب الأول: الرهن التأميني، الفصل الثالث: انقضاء الرهن التأميني، المواد (1315–1320).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النصوص المنشورة للقانون المدني العراقي: Dijlex — قسم التشريعات العراقية.</a:t>
            </a:r>
          </a:p>
          <a:p>
            <a:pPr algn="r">
              <a:spcAft>
                <a:spcPts val="1200"/>
              </a:spcAft>
              <a:defRPr sz="2000">
                <a:solidFill>
                  <a:srgbClr val="23282D"/>
                </a:solidFill>
                <a:latin typeface="Arial"/>
              </a:defRPr>
            </a:pPr>
            <a:r>
              <a:t>لأغراض التدريس، يُرجع دائماً إلى النص الرسمي النافذ وأحدث التعديلات والتعليمات ذات الصلة عند التطبيق العملي.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6236208"/>
            <a:ext cx="4023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46C76"/>
                </a:solidFill>
                <a:latin typeface="Arial"/>
              </a:defRPr>
            </a:pPr>
            <a:r>
              <a:t>ا.م.د سيف هادي عبدالله الزويني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